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8288000" cy="10287000"/>
  <p:notesSz cx="6858000" cy="9144000"/>
  <p:embeddedFontLst>
    <p:embeddedFont>
      <p:font typeface="Literata" panose="020B0604020202020204" charset="0"/>
      <p:regular r:id="rId34"/>
    </p:embeddedFont>
    <p:embeddedFont>
      <p:font typeface="Literata Bold" panose="020B0604020202020204" charset="0"/>
      <p:regular r:id="rId35"/>
    </p:embeddedFont>
    <p:embeddedFont>
      <p:font typeface="Literata Bold Italics"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8" d="100"/>
          <a:sy n="68" d="100"/>
        </p:scale>
        <p:origin x="81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7676959" y="2213431"/>
            <a:ext cx="2934081" cy="1280065"/>
          </a:xfrm>
          <a:custGeom>
            <a:avLst/>
            <a:gdLst/>
            <a:ahLst/>
            <a:cxnLst/>
            <a:rect l="l" t="t" r="r" b="b"/>
            <a:pathLst>
              <a:path w="2934081" h="1280065">
                <a:moveTo>
                  <a:pt x="0" y="0"/>
                </a:moveTo>
                <a:lnTo>
                  <a:pt x="2934082" y="0"/>
                </a:lnTo>
                <a:lnTo>
                  <a:pt x="2934082" y="1280065"/>
                </a:lnTo>
                <a:lnTo>
                  <a:pt x="0" y="1280065"/>
                </a:lnTo>
                <a:lnTo>
                  <a:pt x="0" y="0"/>
                </a:lnTo>
                <a:close/>
              </a:path>
            </a:pathLst>
          </a:custGeom>
          <a:blipFill>
            <a:blip r:embed="rId2"/>
            <a:stretch>
              <a:fillRect/>
            </a:stretch>
          </a:blipFill>
        </p:spPr>
        <p:txBody>
          <a:bodyPr/>
          <a:lstStyle/>
          <a:p>
            <a:endParaRPr lang="en-US"/>
          </a:p>
        </p:txBody>
      </p:sp>
      <p:sp>
        <p:nvSpPr>
          <p:cNvPr id="15" name="Freeform 15"/>
          <p:cNvSpPr/>
          <p:nvPr/>
        </p:nvSpPr>
        <p:spPr>
          <a:xfrm>
            <a:off x="13032014" y="7409284"/>
            <a:ext cx="3318260" cy="2231530"/>
          </a:xfrm>
          <a:custGeom>
            <a:avLst/>
            <a:gdLst/>
            <a:ahLst/>
            <a:cxnLst/>
            <a:rect l="l" t="t" r="r" b="b"/>
            <a:pathLst>
              <a:path w="3318260" h="2231530">
                <a:moveTo>
                  <a:pt x="0" y="0"/>
                </a:moveTo>
                <a:lnTo>
                  <a:pt x="3318261" y="0"/>
                </a:lnTo>
                <a:lnTo>
                  <a:pt x="3318261" y="2231531"/>
                </a:lnTo>
                <a:lnTo>
                  <a:pt x="0" y="22315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TextBox 16"/>
          <p:cNvSpPr txBox="1"/>
          <p:nvPr/>
        </p:nvSpPr>
        <p:spPr>
          <a:xfrm>
            <a:off x="1606747" y="4948732"/>
            <a:ext cx="15355507" cy="1872616"/>
          </a:xfrm>
          <a:prstGeom prst="rect">
            <a:avLst/>
          </a:prstGeom>
        </p:spPr>
        <p:txBody>
          <a:bodyPr lIns="0" tIns="0" rIns="0" bIns="0" rtlCol="0" anchor="t">
            <a:spAutoFit/>
          </a:bodyPr>
          <a:lstStyle/>
          <a:p>
            <a:pPr algn="ctr">
              <a:lnSpc>
                <a:spcPts val="7559"/>
              </a:lnSpc>
            </a:pPr>
            <a:r>
              <a:rPr lang="en-US" sz="5399" b="1">
                <a:solidFill>
                  <a:srgbClr val="231F20"/>
                </a:solidFill>
                <a:latin typeface="Literata Bold"/>
                <a:ea typeface="Literata Bold"/>
                <a:cs typeface="Literata Bold"/>
                <a:sym typeface="Literata Bold"/>
              </a:rPr>
              <a:t>ỨNG DỤNG JOB FINDER HỖ TRỢ TÌM KIẾM VIỆC LÀM VÀ TUYỂN DỤNG</a:t>
            </a:r>
          </a:p>
        </p:txBody>
      </p:sp>
      <p:sp>
        <p:nvSpPr>
          <p:cNvPr id="17" name="TextBox 17"/>
          <p:cNvSpPr txBox="1"/>
          <p:nvPr/>
        </p:nvSpPr>
        <p:spPr>
          <a:xfrm>
            <a:off x="2735163" y="898981"/>
            <a:ext cx="12817674" cy="1047750"/>
          </a:xfrm>
          <a:prstGeom prst="rect">
            <a:avLst/>
          </a:prstGeom>
        </p:spPr>
        <p:txBody>
          <a:bodyPr lIns="0" tIns="0" rIns="0" bIns="0" rtlCol="0" anchor="t">
            <a:spAutoFit/>
          </a:bodyPr>
          <a:lstStyle/>
          <a:p>
            <a:pPr algn="ctr">
              <a:lnSpc>
                <a:spcPts val="4200"/>
              </a:lnSpc>
            </a:pPr>
            <a:r>
              <a:rPr lang="en-US" sz="3000" b="1">
                <a:solidFill>
                  <a:srgbClr val="231F20"/>
                </a:solidFill>
                <a:latin typeface="Literata Bold"/>
                <a:ea typeface="Literata Bold"/>
                <a:cs typeface="Literata Bold"/>
                <a:sym typeface="Literata Bold"/>
              </a:rPr>
              <a:t>BỘ CÔNG THƯƠNG</a:t>
            </a:r>
          </a:p>
          <a:p>
            <a:pPr algn="ctr">
              <a:lnSpc>
                <a:spcPts val="4200"/>
              </a:lnSpc>
            </a:pPr>
            <a:r>
              <a:rPr lang="en-US" sz="3000" b="1">
                <a:solidFill>
                  <a:srgbClr val="231F20"/>
                </a:solidFill>
                <a:latin typeface="Literata Bold"/>
                <a:ea typeface="Literata Bold"/>
                <a:cs typeface="Literata Bold"/>
                <a:sym typeface="Literata Bold"/>
              </a:rPr>
              <a:t>TRƯỜNG ĐẠI HỌC CÔNG NGHIỆP THÀNH PHỐ HỒ CHÍ MINH</a:t>
            </a:r>
          </a:p>
        </p:txBody>
      </p:sp>
      <p:sp>
        <p:nvSpPr>
          <p:cNvPr id="18" name="TextBox 18"/>
          <p:cNvSpPr txBox="1"/>
          <p:nvPr/>
        </p:nvSpPr>
        <p:spPr>
          <a:xfrm>
            <a:off x="2735163" y="3703046"/>
            <a:ext cx="12817674" cy="1047750"/>
          </a:xfrm>
          <a:prstGeom prst="rect">
            <a:avLst/>
          </a:prstGeom>
        </p:spPr>
        <p:txBody>
          <a:bodyPr lIns="0" tIns="0" rIns="0" bIns="0" rtlCol="0" anchor="t">
            <a:spAutoFit/>
          </a:bodyPr>
          <a:lstStyle/>
          <a:p>
            <a:pPr algn="ctr">
              <a:lnSpc>
                <a:spcPts val="4200"/>
              </a:lnSpc>
            </a:pPr>
            <a:r>
              <a:rPr lang="en-US" sz="3000" b="1">
                <a:solidFill>
                  <a:srgbClr val="231F20"/>
                </a:solidFill>
                <a:latin typeface="Literata Bold"/>
                <a:ea typeface="Literata Bold"/>
                <a:cs typeface="Literata Bold"/>
                <a:sym typeface="Literata Bold"/>
              </a:rPr>
              <a:t>BÁO CÁO ĐỒ ÁN</a:t>
            </a:r>
          </a:p>
          <a:p>
            <a:pPr algn="ctr">
              <a:lnSpc>
                <a:spcPts val="4200"/>
              </a:lnSpc>
            </a:pPr>
            <a:r>
              <a:rPr lang="en-US" sz="3000" b="1">
                <a:solidFill>
                  <a:srgbClr val="231F20"/>
                </a:solidFill>
                <a:latin typeface="Literata Bold"/>
                <a:ea typeface="Literata Bold"/>
                <a:cs typeface="Literata Bold"/>
                <a:sym typeface="Literata Bold"/>
              </a:rPr>
              <a:t>MÔN: LẬP TRÌNH WWW(JAVA)</a:t>
            </a:r>
          </a:p>
        </p:txBody>
      </p:sp>
      <p:sp>
        <p:nvSpPr>
          <p:cNvPr id="19" name="TextBox 19"/>
          <p:cNvSpPr txBox="1"/>
          <p:nvPr/>
        </p:nvSpPr>
        <p:spPr>
          <a:xfrm>
            <a:off x="1028700" y="7632874"/>
            <a:ext cx="11111424" cy="1762919"/>
          </a:xfrm>
          <a:prstGeom prst="rect">
            <a:avLst/>
          </a:prstGeom>
        </p:spPr>
        <p:txBody>
          <a:bodyPr lIns="0" tIns="0" rIns="0" bIns="0" rtlCol="0" anchor="t">
            <a:spAutoFit/>
          </a:bodyPr>
          <a:lstStyle/>
          <a:p>
            <a:pPr algn="l">
              <a:lnSpc>
                <a:spcPts val="3499"/>
              </a:lnSpc>
            </a:pPr>
            <a:r>
              <a:rPr lang="en-US" sz="2499" b="1">
                <a:solidFill>
                  <a:srgbClr val="231F20"/>
                </a:solidFill>
                <a:latin typeface="Literata Bold"/>
                <a:ea typeface="Literata Bold"/>
                <a:cs typeface="Literata Bold"/>
                <a:sym typeface="Literata Bold"/>
              </a:rPr>
              <a:t>LỚP HỌC PHẦN                       : 420300362101</a:t>
            </a:r>
          </a:p>
          <a:p>
            <a:pPr algn="l">
              <a:lnSpc>
                <a:spcPts val="3499"/>
              </a:lnSpc>
            </a:pPr>
            <a:r>
              <a:rPr lang="en-US" sz="2499" b="1">
                <a:solidFill>
                  <a:srgbClr val="231F20"/>
                </a:solidFill>
                <a:latin typeface="Literata Bold"/>
                <a:ea typeface="Literata Bold"/>
                <a:cs typeface="Literata Bold"/>
                <a:sym typeface="Literata Bold"/>
              </a:rPr>
              <a:t>GVHD                                                 : Võ Văn Hải</a:t>
            </a:r>
          </a:p>
          <a:p>
            <a:pPr algn="l">
              <a:lnSpc>
                <a:spcPts val="3499"/>
              </a:lnSpc>
            </a:pPr>
            <a:r>
              <a:rPr lang="en-US" sz="2499" b="1">
                <a:solidFill>
                  <a:srgbClr val="231F20"/>
                </a:solidFill>
                <a:latin typeface="Literata Bold"/>
                <a:ea typeface="Literata Bold"/>
                <a:cs typeface="Literata Bold"/>
                <a:sym typeface="Literata Bold"/>
              </a:rPr>
              <a:t>Sinh viên thực hiện             : Huỳnh Hoàng Phúc</a:t>
            </a:r>
          </a:p>
          <a:p>
            <a:pPr algn="l">
              <a:lnSpc>
                <a:spcPts val="3499"/>
              </a:lnSpc>
            </a:pPr>
            <a:r>
              <a:rPr lang="en-US" sz="2499" b="1">
                <a:solidFill>
                  <a:srgbClr val="231F20"/>
                </a:solidFill>
                <a:latin typeface="Literata Bold"/>
                <a:ea typeface="Literata Bold"/>
                <a:cs typeface="Literata Bold"/>
                <a:sym typeface="Literata Bold"/>
              </a:rPr>
              <a:t>MSSV                                                   : 21036541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l="-1624" r="-1624"/>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tìm kiếm thông tin candidates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551" b="-1551"/>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các kĩ năng được đề xuất của 1 ứng viên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l="-537" r="-537"/>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cập nhật thông tin của 1 ứng viên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l="-6929" r="-6929"/>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thông tin chi tiết của 1 ứng viên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724" b="-1724"/>
            </a:stretch>
          </a:blipFill>
        </p:spPr>
        <p:txBody>
          <a:bodyPr/>
          <a:lstStyle/>
          <a:p>
            <a:endParaRPr lang="en-US"/>
          </a:p>
        </p:txBody>
      </p:sp>
      <p:sp>
        <p:nvSpPr>
          <p:cNvPr id="18" name="TextBox 18"/>
          <p:cNvSpPr txBox="1"/>
          <p:nvPr/>
        </p:nvSpPr>
        <p:spPr>
          <a:xfrm>
            <a:off x="2102620" y="962025"/>
            <a:ext cx="14309080"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đề xuất công việc dựa vào kĩ năng của 1 ứng viên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551" b="-1551"/>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chính của jobs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551" b="-1551"/>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chính của jobs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551" b="-1551"/>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thêm thông tin của 1 jobs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551" b="-1551"/>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thêm thông tin của 1 jobs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l="-7155" r="-7155"/>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tìm kiếm thông tin jobs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609630" y="2947767"/>
            <a:ext cx="13572595" cy="5090379"/>
            <a:chOff x="0" y="0"/>
            <a:chExt cx="3463682" cy="1299048"/>
          </a:xfrm>
        </p:grpSpPr>
        <p:sp>
          <p:nvSpPr>
            <p:cNvPr id="15" name="Freeform 15"/>
            <p:cNvSpPr/>
            <p:nvPr/>
          </p:nvSpPr>
          <p:spPr>
            <a:xfrm>
              <a:off x="0" y="0"/>
              <a:ext cx="3463682" cy="1299048"/>
            </a:xfrm>
            <a:custGeom>
              <a:avLst/>
              <a:gdLst/>
              <a:ahLst/>
              <a:cxnLst/>
              <a:rect l="l" t="t" r="r" b="b"/>
              <a:pathLst>
                <a:path w="3463682" h="1299048">
                  <a:moveTo>
                    <a:pt x="0" y="0"/>
                  </a:moveTo>
                  <a:lnTo>
                    <a:pt x="3463682" y="0"/>
                  </a:lnTo>
                  <a:lnTo>
                    <a:pt x="3463682" y="1299048"/>
                  </a:lnTo>
                  <a:lnTo>
                    <a:pt x="0" y="1299048"/>
                  </a:lnTo>
                  <a:close/>
                </a:path>
              </a:pathLst>
            </a:custGeom>
            <a:solidFill>
              <a:srgbClr val="FFFFFF"/>
            </a:solidFill>
            <a:ln w="38100" cap="sq">
              <a:solidFill>
                <a:srgbClr val="4E6AFF"/>
              </a:solidFill>
              <a:prstDash val="solid"/>
              <a:miter/>
            </a:ln>
          </p:spPr>
          <p:txBody>
            <a:bodyPr/>
            <a:lstStyle/>
            <a:p>
              <a:endParaRPr lang="en-US"/>
            </a:p>
          </p:txBody>
        </p:sp>
        <p:sp>
          <p:nvSpPr>
            <p:cNvPr id="16" name="TextBox 16"/>
            <p:cNvSpPr txBox="1"/>
            <p:nvPr/>
          </p:nvSpPr>
          <p:spPr>
            <a:xfrm>
              <a:off x="0" y="-38100"/>
              <a:ext cx="3463682" cy="1337148"/>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rot="5400000">
            <a:off x="-282380" y="2505850"/>
            <a:ext cx="6750523" cy="5974212"/>
          </a:xfrm>
          <a:custGeom>
            <a:avLst/>
            <a:gdLst/>
            <a:ahLst/>
            <a:cxnLst/>
            <a:rect l="l" t="t" r="r" b="b"/>
            <a:pathLst>
              <a:path w="6750523" h="5974212">
                <a:moveTo>
                  <a:pt x="0" y="0"/>
                </a:moveTo>
                <a:lnTo>
                  <a:pt x="6750522" y="0"/>
                </a:lnTo>
                <a:lnTo>
                  <a:pt x="6750522" y="5974212"/>
                </a:lnTo>
                <a:lnTo>
                  <a:pt x="0" y="59742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8" name="Group 18"/>
          <p:cNvGrpSpPr/>
          <p:nvPr/>
        </p:nvGrpSpPr>
        <p:grpSpPr>
          <a:xfrm>
            <a:off x="2819464" y="3108686"/>
            <a:ext cx="4768541" cy="476854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E6AFF"/>
            </a:solidFill>
          </p:spPr>
          <p:txBody>
            <a:bodyPr/>
            <a:lstStyle/>
            <a:p>
              <a:endParaRPr 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a:grpSpLocks noChangeAspect="1"/>
          </p:cNvGrpSpPr>
          <p:nvPr/>
        </p:nvGrpSpPr>
        <p:grpSpPr>
          <a:xfrm>
            <a:off x="3078014" y="3367244"/>
            <a:ext cx="4251440" cy="4251423"/>
            <a:chOff x="0" y="0"/>
            <a:chExt cx="6350000" cy="6349975"/>
          </a:xfrm>
        </p:grpSpPr>
        <p:sp>
          <p:nvSpPr>
            <p:cNvPr id="22" name="Freeform 2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5046" r="-25046"/>
              </a:stretch>
            </a:blipFill>
          </p:spPr>
          <p:txBody>
            <a:bodyPr/>
            <a:lstStyle/>
            <a:p>
              <a:endParaRPr lang="en-US"/>
            </a:p>
          </p:txBody>
        </p:sp>
      </p:grpSp>
      <p:grpSp>
        <p:nvGrpSpPr>
          <p:cNvPr id="23" name="Group 23"/>
          <p:cNvGrpSpPr/>
          <p:nvPr/>
        </p:nvGrpSpPr>
        <p:grpSpPr>
          <a:xfrm>
            <a:off x="721204" y="8950804"/>
            <a:ext cx="614993" cy="614993"/>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99F"/>
            </a:solidFill>
          </p:spPr>
          <p:txBody>
            <a:bodyPr/>
            <a:lstStyle/>
            <a:p>
              <a:endParaRPr lang="en-US"/>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5353376" y="1420116"/>
            <a:ext cx="614993" cy="61499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E6AFF"/>
            </a:solidFill>
          </p:spPr>
          <p:txBody>
            <a:bodyPr/>
            <a:lstStyle/>
            <a:p>
              <a:endParaRPr lang="en-US"/>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6611957" y="1669996"/>
            <a:ext cx="385661" cy="385661"/>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9676548" y="2161264"/>
            <a:ext cx="5342447" cy="669925"/>
          </a:xfrm>
          <a:prstGeom prst="rect">
            <a:avLst/>
          </a:prstGeom>
        </p:spPr>
        <p:txBody>
          <a:bodyPr lIns="0" tIns="0" rIns="0" bIns="0" rtlCol="0" anchor="t">
            <a:spAutoFit/>
          </a:bodyPr>
          <a:lstStyle/>
          <a:p>
            <a:pPr marL="0" lvl="0" indent="0" algn="just">
              <a:lnSpc>
                <a:spcPts val="5599"/>
              </a:lnSpc>
            </a:pPr>
            <a:r>
              <a:rPr lang="en-US" sz="3999" b="1">
                <a:solidFill>
                  <a:srgbClr val="4E6AFF"/>
                </a:solidFill>
                <a:latin typeface="Literata Bold"/>
                <a:ea typeface="Literata Bold"/>
                <a:cs typeface="Literata Bold"/>
                <a:sym typeface="Literata Bold"/>
              </a:rPr>
              <a:t>PHẦN 1: GIỚI THIỆU</a:t>
            </a:r>
          </a:p>
        </p:txBody>
      </p:sp>
      <p:sp>
        <p:nvSpPr>
          <p:cNvPr id="33" name="TextBox 33"/>
          <p:cNvSpPr txBox="1"/>
          <p:nvPr/>
        </p:nvSpPr>
        <p:spPr>
          <a:xfrm>
            <a:off x="7635630" y="3505406"/>
            <a:ext cx="10339243" cy="3927475"/>
          </a:xfrm>
          <a:prstGeom prst="rect">
            <a:avLst/>
          </a:prstGeom>
        </p:spPr>
        <p:txBody>
          <a:bodyPr lIns="0" tIns="0" rIns="0" bIns="0" rtlCol="0" anchor="t">
            <a:spAutoFit/>
          </a:bodyPr>
          <a:lstStyle/>
          <a:p>
            <a:pPr algn="just">
              <a:lnSpc>
                <a:spcPts val="3499"/>
              </a:lnSpc>
            </a:pPr>
            <a:r>
              <a:rPr lang="en-US" sz="2499" b="1">
                <a:solidFill>
                  <a:srgbClr val="000000"/>
                </a:solidFill>
                <a:latin typeface="Literata Bold"/>
                <a:ea typeface="Literata Bold"/>
                <a:cs typeface="Literata Bold"/>
                <a:sym typeface="Literata Bold"/>
              </a:rPr>
              <a:t>Job Finder</a:t>
            </a:r>
            <a:r>
              <a:rPr lang="en-US" sz="2499">
                <a:solidFill>
                  <a:srgbClr val="000000"/>
                </a:solidFill>
                <a:latin typeface="Literata"/>
                <a:ea typeface="Literata"/>
                <a:cs typeface="Literata"/>
                <a:sym typeface="Literata"/>
              </a:rPr>
              <a:t> là một ứng dụng web được phát triển nhằm kết nối hiệu quả giữa ứng viên và nhà tuyển dụng. Hệ thống cung cấp các chức năng quản lý thông tin, tìm kiếm, gợi ý và hỗ trợ các bên liên quan, giúp tối ưu hóa quy trình tuyển dụng.</a:t>
            </a:r>
          </a:p>
          <a:p>
            <a:pPr algn="just">
              <a:lnSpc>
                <a:spcPts val="3499"/>
              </a:lnSpc>
            </a:pPr>
            <a:r>
              <a:rPr lang="en-US" sz="2499" b="1">
                <a:solidFill>
                  <a:srgbClr val="000000"/>
                </a:solidFill>
                <a:latin typeface="Literata Bold"/>
                <a:ea typeface="Literata Bold"/>
                <a:cs typeface="Literata Bold"/>
                <a:sym typeface="Literata Bold"/>
              </a:rPr>
              <a:t>🎯 Mục Tiêu</a:t>
            </a:r>
          </a:p>
          <a:p>
            <a:pPr algn="just">
              <a:lnSpc>
                <a:spcPts val="3499"/>
              </a:lnSpc>
            </a:pPr>
            <a:r>
              <a:rPr lang="en-US" sz="2499">
                <a:solidFill>
                  <a:srgbClr val="000000"/>
                </a:solidFill>
                <a:latin typeface="Literata"/>
                <a:ea typeface="Literata"/>
                <a:cs typeface="Literata"/>
                <a:sym typeface="Literata"/>
              </a:rPr>
              <a:t>- Tạo nền tảng giúp ứng viên và nhà tuyển dụng dễ dàng kết nối.</a:t>
            </a:r>
          </a:p>
          <a:p>
            <a:pPr algn="just">
              <a:lnSpc>
                <a:spcPts val="3499"/>
              </a:lnSpc>
            </a:pPr>
            <a:r>
              <a:rPr lang="en-US" sz="2499">
                <a:solidFill>
                  <a:srgbClr val="000000"/>
                </a:solidFill>
                <a:latin typeface="Literata"/>
                <a:ea typeface="Literata"/>
                <a:cs typeface="Literata"/>
                <a:sym typeface="Literata"/>
              </a:rPr>
              <a:t>- Cung cấp các tính năng quản lý thông tin, gợi ý kỹ năng, tìm kiếm ứng viên và công việc.</a:t>
            </a:r>
          </a:p>
          <a:p>
            <a:pPr algn="just">
              <a:lnSpc>
                <a:spcPts val="3499"/>
              </a:lnSpc>
              <a:spcBef>
                <a:spcPct val="0"/>
              </a:spcBef>
            </a:pPr>
            <a:r>
              <a:rPr lang="en-US" sz="2499">
                <a:solidFill>
                  <a:srgbClr val="000000"/>
                </a:solidFill>
                <a:latin typeface="Literata"/>
                <a:ea typeface="Literata"/>
                <a:cs typeface="Literata"/>
                <a:sym typeface="Literata"/>
              </a:rPr>
              <a:t>- Hỗ trợ gửi thông báo qua email, nâng cao trải nghiệm người dùng.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857" b="-857"/>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thông tin chi tiết của 1 jobs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l="-3944" r="-3944"/>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cập nhật thông tin của 1 jobs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l="-4147" r="-4147"/>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cập nhật thông tin của 1 jobs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857" b="-857"/>
            </a:stretch>
          </a:blipFill>
        </p:spPr>
        <p:txBody>
          <a:bodyPr/>
          <a:lstStyle/>
          <a:p>
            <a:endParaRPr lang="en-US"/>
          </a:p>
        </p:txBody>
      </p:sp>
      <p:sp>
        <p:nvSpPr>
          <p:cNvPr id="18" name="TextBox 18"/>
          <p:cNvSpPr txBox="1"/>
          <p:nvPr/>
        </p:nvSpPr>
        <p:spPr>
          <a:xfrm>
            <a:off x="2505497" y="962025"/>
            <a:ext cx="13503325"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các công việc đang tuyển với 1 kĩ năng nào đó</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724" b="-1724"/>
            </a:stretch>
          </a:blipFill>
        </p:spPr>
        <p:txBody>
          <a:bodyPr/>
          <a:lstStyle/>
          <a:p>
            <a:endParaRPr lang="en-US"/>
          </a:p>
        </p:txBody>
      </p:sp>
      <p:sp>
        <p:nvSpPr>
          <p:cNvPr id="18" name="TextBox 18"/>
          <p:cNvSpPr txBox="1"/>
          <p:nvPr/>
        </p:nvSpPr>
        <p:spPr>
          <a:xfrm>
            <a:off x="1685603" y="962025"/>
            <a:ext cx="151431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gợi ý ứng cử viên phù hợp với công việc đang tuyển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551" b="-1551"/>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chính companies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551" b="-1551"/>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chính companies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551" b="-1551"/>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thêm mới 1 companies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l="-6043" r="-6043"/>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tìm kiếm thông tin của 1 companies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551" b="-1551"/>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cập nhật thông tin của 1 companies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3361518" y="2932719"/>
            <a:ext cx="3780638" cy="5689550"/>
            <a:chOff x="0" y="0"/>
            <a:chExt cx="995724" cy="1498482"/>
          </a:xfrm>
        </p:grpSpPr>
        <p:sp>
          <p:nvSpPr>
            <p:cNvPr id="15" name="Freeform 15"/>
            <p:cNvSpPr/>
            <p:nvPr/>
          </p:nvSpPr>
          <p:spPr>
            <a:xfrm>
              <a:off x="0" y="0"/>
              <a:ext cx="995724" cy="1498482"/>
            </a:xfrm>
            <a:custGeom>
              <a:avLst/>
              <a:gdLst/>
              <a:ahLst/>
              <a:cxnLst/>
              <a:rect l="l" t="t" r="r" b="b"/>
              <a:pathLst>
                <a:path w="995724" h="1498482">
                  <a:moveTo>
                    <a:pt x="0" y="0"/>
                  </a:moveTo>
                  <a:lnTo>
                    <a:pt x="995724" y="0"/>
                  </a:lnTo>
                  <a:lnTo>
                    <a:pt x="995724" y="1498482"/>
                  </a:lnTo>
                  <a:lnTo>
                    <a:pt x="0" y="1498482"/>
                  </a:lnTo>
                  <a:close/>
                </a:path>
              </a:pathLst>
            </a:custGeom>
            <a:solidFill>
              <a:srgbClr val="FFFFFF"/>
            </a:solidFill>
            <a:ln w="38100" cap="sq">
              <a:solidFill>
                <a:srgbClr val="FFA100"/>
              </a:solidFill>
              <a:prstDash val="solid"/>
              <a:miter/>
            </a:ln>
          </p:spPr>
          <p:txBody>
            <a:bodyPr/>
            <a:lstStyle/>
            <a:p>
              <a:endParaRPr lang="en-US"/>
            </a:p>
          </p:txBody>
        </p:sp>
        <p:sp>
          <p:nvSpPr>
            <p:cNvPr id="16" name="TextBox 16"/>
            <p:cNvSpPr txBox="1"/>
            <p:nvPr/>
          </p:nvSpPr>
          <p:spPr>
            <a:xfrm>
              <a:off x="0" y="-38100"/>
              <a:ext cx="995724" cy="1536582"/>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7225739" y="2932719"/>
            <a:ext cx="3780638" cy="5689550"/>
            <a:chOff x="0" y="0"/>
            <a:chExt cx="995724" cy="1498482"/>
          </a:xfrm>
        </p:grpSpPr>
        <p:sp>
          <p:nvSpPr>
            <p:cNvPr id="18" name="Freeform 18"/>
            <p:cNvSpPr/>
            <p:nvPr/>
          </p:nvSpPr>
          <p:spPr>
            <a:xfrm>
              <a:off x="0" y="0"/>
              <a:ext cx="995724" cy="1498482"/>
            </a:xfrm>
            <a:custGeom>
              <a:avLst/>
              <a:gdLst/>
              <a:ahLst/>
              <a:cxnLst/>
              <a:rect l="l" t="t" r="r" b="b"/>
              <a:pathLst>
                <a:path w="995724" h="1498482">
                  <a:moveTo>
                    <a:pt x="0" y="0"/>
                  </a:moveTo>
                  <a:lnTo>
                    <a:pt x="995724" y="0"/>
                  </a:lnTo>
                  <a:lnTo>
                    <a:pt x="995724" y="1498482"/>
                  </a:lnTo>
                  <a:lnTo>
                    <a:pt x="0" y="1498482"/>
                  </a:lnTo>
                  <a:close/>
                </a:path>
              </a:pathLst>
            </a:custGeom>
            <a:solidFill>
              <a:srgbClr val="FFFFFF"/>
            </a:solidFill>
            <a:ln w="38100" cap="sq">
              <a:solidFill>
                <a:srgbClr val="4E6AFF"/>
              </a:solidFill>
              <a:prstDash val="solid"/>
              <a:miter/>
            </a:ln>
          </p:spPr>
          <p:txBody>
            <a:bodyPr/>
            <a:lstStyle/>
            <a:p>
              <a:endParaRPr lang="en-US"/>
            </a:p>
          </p:txBody>
        </p:sp>
        <p:sp>
          <p:nvSpPr>
            <p:cNvPr id="19" name="TextBox 19"/>
            <p:cNvSpPr txBox="1"/>
            <p:nvPr/>
          </p:nvSpPr>
          <p:spPr>
            <a:xfrm>
              <a:off x="0" y="-38100"/>
              <a:ext cx="995724" cy="1536582"/>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1118627" y="2932719"/>
            <a:ext cx="3780638" cy="5689550"/>
            <a:chOff x="0" y="0"/>
            <a:chExt cx="995724" cy="1498482"/>
          </a:xfrm>
        </p:grpSpPr>
        <p:sp>
          <p:nvSpPr>
            <p:cNvPr id="21" name="Freeform 21"/>
            <p:cNvSpPr/>
            <p:nvPr/>
          </p:nvSpPr>
          <p:spPr>
            <a:xfrm>
              <a:off x="0" y="0"/>
              <a:ext cx="995724" cy="1498482"/>
            </a:xfrm>
            <a:custGeom>
              <a:avLst/>
              <a:gdLst/>
              <a:ahLst/>
              <a:cxnLst/>
              <a:rect l="l" t="t" r="r" b="b"/>
              <a:pathLst>
                <a:path w="995724" h="1498482">
                  <a:moveTo>
                    <a:pt x="0" y="0"/>
                  </a:moveTo>
                  <a:lnTo>
                    <a:pt x="995724" y="0"/>
                  </a:lnTo>
                  <a:lnTo>
                    <a:pt x="995724" y="1498482"/>
                  </a:lnTo>
                  <a:lnTo>
                    <a:pt x="0" y="1498482"/>
                  </a:lnTo>
                  <a:close/>
                </a:path>
              </a:pathLst>
            </a:custGeom>
            <a:solidFill>
              <a:srgbClr val="FFFFFF"/>
            </a:solidFill>
            <a:ln w="38100" cap="sq">
              <a:solidFill>
                <a:srgbClr val="FF4D69"/>
              </a:solidFill>
              <a:prstDash val="solid"/>
              <a:miter/>
            </a:ln>
          </p:spPr>
          <p:txBody>
            <a:bodyPr/>
            <a:lstStyle/>
            <a:p>
              <a:endParaRPr lang="en-US"/>
            </a:p>
          </p:txBody>
        </p:sp>
        <p:sp>
          <p:nvSpPr>
            <p:cNvPr id="22" name="TextBox 22"/>
            <p:cNvSpPr txBox="1"/>
            <p:nvPr/>
          </p:nvSpPr>
          <p:spPr>
            <a:xfrm>
              <a:off x="0" y="-38100"/>
              <a:ext cx="995724" cy="1536582"/>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4364732" y="3257832"/>
            <a:ext cx="1774211" cy="177421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8228952" y="3257832"/>
            <a:ext cx="1774211" cy="177421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E6AFF"/>
            </a:solidFill>
          </p:spPr>
          <p:txBody>
            <a:bodyPr/>
            <a:lstStyle/>
            <a:p>
              <a:endParaRPr lang="en-US"/>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2121841" y="3257832"/>
            <a:ext cx="1774211" cy="1774211"/>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D69"/>
            </a:solidFill>
          </p:spPr>
          <p:txBody>
            <a:bodyPr/>
            <a:lstStyle/>
            <a:p>
              <a:endParaRPr lang="en-US"/>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7071853" y="2348909"/>
            <a:ext cx="395796" cy="395796"/>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99F"/>
            </a:solidFill>
          </p:spPr>
          <p:txBody>
            <a:bodyPr/>
            <a:lstStyle/>
            <a:p>
              <a:endParaRPr lang="en-US"/>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14519350" y="8319754"/>
            <a:ext cx="605029" cy="605029"/>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D69"/>
            </a:solidFill>
          </p:spPr>
          <p:txBody>
            <a:bodyPr/>
            <a:lstStyle/>
            <a:p>
              <a:endParaRPr lang="en-US"/>
            </a:p>
          </p:txBody>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3968936" y="1789061"/>
            <a:ext cx="395796" cy="395796"/>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E6AFF"/>
            </a:solidFill>
          </p:spPr>
          <p:txBody>
            <a:bodyPr/>
            <a:lstStyle/>
            <a:p>
              <a:endParaRPr lang="en-US"/>
            </a:p>
          </p:txBody>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3163620" y="8424371"/>
            <a:ext cx="395796" cy="395796"/>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4" name="Freeform 44"/>
          <p:cNvSpPr/>
          <p:nvPr/>
        </p:nvSpPr>
        <p:spPr>
          <a:xfrm>
            <a:off x="4724597" y="3665808"/>
            <a:ext cx="1054481" cy="958259"/>
          </a:xfrm>
          <a:custGeom>
            <a:avLst/>
            <a:gdLst/>
            <a:ahLst/>
            <a:cxnLst/>
            <a:rect l="l" t="t" r="r" b="b"/>
            <a:pathLst>
              <a:path w="1054481" h="958259">
                <a:moveTo>
                  <a:pt x="0" y="0"/>
                </a:moveTo>
                <a:lnTo>
                  <a:pt x="1054481" y="0"/>
                </a:lnTo>
                <a:lnTo>
                  <a:pt x="1054481" y="958259"/>
                </a:lnTo>
                <a:lnTo>
                  <a:pt x="0" y="958259"/>
                </a:lnTo>
                <a:lnTo>
                  <a:pt x="0" y="0"/>
                </a:lnTo>
                <a:close/>
              </a:path>
            </a:pathLst>
          </a:custGeom>
          <a:blipFill>
            <a:blip r:embed="rId2"/>
            <a:stretch>
              <a:fillRect/>
            </a:stretch>
          </a:blipFill>
        </p:spPr>
        <p:txBody>
          <a:bodyPr/>
          <a:lstStyle/>
          <a:p>
            <a:endParaRPr lang="en-US"/>
          </a:p>
        </p:txBody>
      </p:sp>
      <p:sp>
        <p:nvSpPr>
          <p:cNvPr id="45" name="Freeform 45"/>
          <p:cNvSpPr/>
          <p:nvPr/>
        </p:nvSpPr>
        <p:spPr>
          <a:xfrm>
            <a:off x="8636928" y="3665808"/>
            <a:ext cx="958259" cy="958259"/>
          </a:xfrm>
          <a:custGeom>
            <a:avLst/>
            <a:gdLst/>
            <a:ahLst/>
            <a:cxnLst/>
            <a:rect l="l" t="t" r="r" b="b"/>
            <a:pathLst>
              <a:path w="958259" h="958259">
                <a:moveTo>
                  <a:pt x="0" y="0"/>
                </a:moveTo>
                <a:lnTo>
                  <a:pt x="958260" y="0"/>
                </a:lnTo>
                <a:lnTo>
                  <a:pt x="958260" y="958259"/>
                </a:lnTo>
                <a:lnTo>
                  <a:pt x="0" y="958259"/>
                </a:lnTo>
                <a:lnTo>
                  <a:pt x="0" y="0"/>
                </a:lnTo>
                <a:close/>
              </a:path>
            </a:pathLst>
          </a:custGeom>
          <a:blipFill>
            <a:blip r:embed="rId3"/>
            <a:stretch>
              <a:fillRect/>
            </a:stretch>
          </a:blipFill>
        </p:spPr>
        <p:txBody>
          <a:bodyPr/>
          <a:lstStyle/>
          <a:p>
            <a:endParaRPr lang="en-US"/>
          </a:p>
        </p:txBody>
      </p:sp>
      <p:sp>
        <p:nvSpPr>
          <p:cNvPr id="46" name="Freeform 46"/>
          <p:cNvSpPr/>
          <p:nvPr/>
        </p:nvSpPr>
        <p:spPr>
          <a:xfrm>
            <a:off x="12531515" y="3704822"/>
            <a:ext cx="968902" cy="919246"/>
          </a:xfrm>
          <a:custGeom>
            <a:avLst/>
            <a:gdLst/>
            <a:ahLst/>
            <a:cxnLst/>
            <a:rect l="l" t="t" r="r" b="b"/>
            <a:pathLst>
              <a:path w="968902" h="919246">
                <a:moveTo>
                  <a:pt x="0" y="0"/>
                </a:moveTo>
                <a:lnTo>
                  <a:pt x="968902" y="0"/>
                </a:lnTo>
                <a:lnTo>
                  <a:pt x="968902" y="919245"/>
                </a:lnTo>
                <a:lnTo>
                  <a:pt x="0" y="919245"/>
                </a:lnTo>
                <a:lnTo>
                  <a:pt x="0" y="0"/>
                </a:lnTo>
                <a:close/>
              </a:path>
            </a:pathLst>
          </a:custGeom>
          <a:blipFill>
            <a:blip r:embed="rId4"/>
            <a:stretch>
              <a:fillRect/>
            </a:stretch>
          </a:blipFill>
        </p:spPr>
        <p:txBody>
          <a:bodyPr/>
          <a:lstStyle/>
          <a:p>
            <a:endParaRPr lang="en-US"/>
          </a:p>
        </p:txBody>
      </p:sp>
      <p:sp>
        <p:nvSpPr>
          <p:cNvPr id="47" name="TextBox 47"/>
          <p:cNvSpPr txBox="1"/>
          <p:nvPr/>
        </p:nvSpPr>
        <p:spPr>
          <a:xfrm>
            <a:off x="6526924" y="1317034"/>
            <a:ext cx="5741194" cy="669925"/>
          </a:xfrm>
          <a:prstGeom prst="rect">
            <a:avLst/>
          </a:prstGeom>
        </p:spPr>
        <p:txBody>
          <a:bodyPr lIns="0" tIns="0" rIns="0" bIns="0" rtlCol="0" anchor="t">
            <a:spAutoFit/>
          </a:bodyPr>
          <a:lstStyle/>
          <a:p>
            <a:pPr marL="0" lvl="0" indent="0" algn="l">
              <a:lnSpc>
                <a:spcPts val="5599"/>
              </a:lnSpc>
            </a:pPr>
            <a:r>
              <a:rPr lang="en-US" sz="3999" b="1">
                <a:solidFill>
                  <a:srgbClr val="4E6AFF"/>
                </a:solidFill>
                <a:latin typeface="Literata Bold"/>
                <a:ea typeface="Literata Bold"/>
                <a:cs typeface="Literata Bold"/>
                <a:sym typeface="Literata Bold"/>
              </a:rPr>
              <a:t>CÔNG NGHỆ SỬ DỤNG</a:t>
            </a:r>
          </a:p>
        </p:txBody>
      </p:sp>
      <p:sp>
        <p:nvSpPr>
          <p:cNvPr id="48" name="TextBox 48"/>
          <p:cNvSpPr txBox="1"/>
          <p:nvPr/>
        </p:nvSpPr>
        <p:spPr>
          <a:xfrm>
            <a:off x="3477042" y="5357745"/>
            <a:ext cx="3634397" cy="2101850"/>
          </a:xfrm>
          <a:prstGeom prst="rect">
            <a:avLst/>
          </a:prstGeom>
        </p:spPr>
        <p:txBody>
          <a:bodyPr lIns="0" tIns="0" rIns="0" bIns="0" rtlCol="0" anchor="t">
            <a:spAutoFit/>
          </a:bodyPr>
          <a:lstStyle/>
          <a:p>
            <a:pPr algn="l">
              <a:lnSpc>
                <a:spcPts val="2800"/>
              </a:lnSpc>
            </a:pPr>
            <a:r>
              <a:rPr lang="en-US" sz="2000">
                <a:solidFill>
                  <a:srgbClr val="000000"/>
                </a:solidFill>
                <a:latin typeface="Literata"/>
                <a:ea typeface="Literata"/>
                <a:cs typeface="Literata"/>
                <a:sym typeface="Literata"/>
              </a:rPr>
              <a:t>💻 </a:t>
            </a:r>
            <a:r>
              <a:rPr lang="en-US" sz="2000" b="1">
                <a:solidFill>
                  <a:srgbClr val="000000"/>
                </a:solidFill>
                <a:latin typeface="Literata Bold"/>
                <a:ea typeface="Literata Bold"/>
                <a:cs typeface="Literata Bold"/>
                <a:sym typeface="Literata Bold"/>
              </a:rPr>
              <a:t>Ngôn ngữ lập trình:</a:t>
            </a:r>
            <a:r>
              <a:rPr lang="en-US" sz="2000">
                <a:solidFill>
                  <a:srgbClr val="000000"/>
                </a:solidFill>
                <a:latin typeface="Literata"/>
                <a:ea typeface="Literata"/>
                <a:cs typeface="Literata"/>
                <a:sym typeface="Literata"/>
              </a:rPr>
              <a:t> Java, HTML, CSS, JavaScript </a:t>
            </a:r>
          </a:p>
          <a:p>
            <a:pPr algn="l">
              <a:lnSpc>
                <a:spcPts val="2800"/>
              </a:lnSpc>
            </a:pPr>
            <a:r>
              <a:rPr lang="en-US" sz="2000">
                <a:solidFill>
                  <a:srgbClr val="000000"/>
                </a:solidFill>
                <a:latin typeface="Literata"/>
                <a:ea typeface="Literata"/>
                <a:cs typeface="Literata"/>
                <a:sym typeface="Literata"/>
              </a:rPr>
              <a:t>🔧</a:t>
            </a:r>
            <a:r>
              <a:rPr lang="en-US" sz="2000" b="1">
                <a:solidFill>
                  <a:srgbClr val="000000"/>
                </a:solidFill>
                <a:latin typeface="Literata Bold"/>
                <a:ea typeface="Literata Bold"/>
                <a:cs typeface="Literata Bold"/>
                <a:sym typeface="Literata Bold"/>
              </a:rPr>
              <a:t> Backend</a:t>
            </a:r>
            <a:r>
              <a:rPr lang="en-US" sz="2000">
                <a:solidFill>
                  <a:srgbClr val="000000"/>
                </a:solidFill>
                <a:latin typeface="Literata"/>
                <a:ea typeface="Literata"/>
                <a:cs typeface="Literata"/>
                <a:sym typeface="Literata"/>
              </a:rPr>
              <a:t> </a:t>
            </a:r>
            <a:r>
              <a:rPr lang="en-US" sz="2000" b="1">
                <a:solidFill>
                  <a:srgbClr val="000000"/>
                </a:solidFill>
                <a:latin typeface="Literata Bold"/>
                <a:ea typeface="Literata Bold"/>
                <a:cs typeface="Literata Bold"/>
                <a:sym typeface="Literata Bold"/>
              </a:rPr>
              <a:t>Framework: </a:t>
            </a:r>
            <a:r>
              <a:rPr lang="en-US" sz="2000">
                <a:solidFill>
                  <a:srgbClr val="000000"/>
                </a:solidFill>
                <a:latin typeface="Literata"/>
                <a:ea typeface="Literata"/>
                <a:cs typeface="Literata"/>
                <a:sym typeface="Literata"/>
              </a:rPr>
              <a:t>Spring Boot (Java) </a:t>
            </a:r>
          </a:p>
          <a:p>
            <a:pPr algn="l">
              <a:lnSpc>
                <a:spcPts val="2800"/>
              </a:lnSpc>
              <a:spcBef>
                <a:spcPct val="0"/>
              </a:spcBef>
            </a:pPr>
            <a:r>
              <a:rPr lang="en-US" sz="2000">
                <a:solidFill>
                  <a:srgbClr val="000000"/>
                </a:solidFill>
                <a:latin typeface="Literata"/>
                <a:ea typeface="Literata"/>
                <a:cs typeface="Literata"/>
                <a:sym typeface="Literata"/>
              </a:rPr>
              <a:t>🖋️ </a:t>
            </a:r>
            <a:r>
              <a:rPr lang="en-US" sz="2000" b="1">
                <a:solidFill>
                  <a:srgbClr val="000000"/>
                </a:solidFill>
                <a:latin typeface="Literata Bold"/>
                <a:ea typeface="Literata Bold"/>
                <a:cs typeface="Literata Bold"/>
                <a:sym typeface="Literata Bold"/>
              </a:rPr>
              <a:t>Template Engine:</a:t>
            </a:r>
            <a:r>
              <a:rPr lang="en-US" sz="2000">
                <a:solidFill>
                  <a:srgbClr val="000000"/>
                </a:solidFill>
                <a:latin typeface="Literata"/>
                <a:ea typeface="Literata"/>
                <a:cs typeface="Literata"/>
                <a:sym typeface="Literata"/>
              </a:rPr>
              <a:t> Thymeleaf </a:t>
            </a:r>
          </a:p>
        </p:txBody>
      </p:sp>
      <p:sp>
        <p:nvSpPr>
          <p:cNvPr id="49" name="TextBox 49"/>
          <p:cNvSpPr txBox="1"/>
          <p:nvPr/>
        </p:nvSpPr>
        <p:spPr>
          <a:xfrm>
            <a:off x="7517819" y="5357745"/>
            <a:ext cx="3252362" cy="1044575"/>
          </a:xfrm>
          <a:prstGeom prst="rect">
            <a:avLst/>
          </a:prstGeom>
        </p:spPr>
        <p:txBody>
          <a:bodyPr lIns="0" tIns="0" rIns="0" bIns="0" rtlCol="0" anchor="t">
            <a:spAutoFit/>
          </a:bodyPr>
          <a:lstStyle/>
          <a:p>
            <a:pPr algn="l">
              <a:lnSpc>
                <a:spcPts val="2800"/>
              </a:lnSpc>
            </a:pPr>
            <a:r>
              <a:rPr lang="en-US" sz="2000">
                <a:solidFill>
                  <a:srgbClr val="000000"/>
                </a:solidFill>
                <a:latin typeface="Literata"/>
                <a:ea typeface="Literata"/>
                <a:cs typeface="Literata"/>
                <a:sym typeface="Literata"/>
              </a:rPr>
              <a:t>🗄️ </a:t>
            </a:r>
            <a:r>
              <a:rPr lang="en-US" sz="2000" b="1">
                <a:solidFill>
                  <a:srgbClr val="000000"/>
                </a:solidFill>
                <a:latin typeface="Literata Bold"/>
                <a:ea typeface="Literata Bold"/>
                <a:cs typeface="Literata Bold"/>
                <a:sym typeface="Literata Bold"/>
              </a:rPr>
              <a:t>Cơ sở dữ liệu:</a:t>
            </a:r>
            <a:r>
              <a:rPr lang="en-US" sz="2000">
                <a:solidFill>
                  <a:srgbClr val="000000"/>
                </a:solidFill>
                <a:latin typeface="Literata"/>
                <a:ea typeface="Literata"/>
                <a:cs typeface="Literata"/>
                <a:sym typeface="Literata"/>
              </a:rPr>
              <a:t> MariaDB </a:t>
            </a:r>
          </a:p>
          <a:p>
            <a:pPr algn="l">
              <a:lnSpc>
                <a:spcPts val="2800"/>
              </a:lnSpc>
            </a:pPr>
            <a:r>
              <a:rPr lang="en-US" sz="2000">
                <a:solidFill>
                  <a:srgbClr val="000000"/>
                </a:solidFill>
                <a:latin typeface="Literata"/>
                <a:ea typeface="Literata"/>
                <a:cs typeface="Literata"/>
                <a:sym typeface="Literata"/>
              </a:rPr>
              <a:t>📦 </a:t>
            </a:r>
            <a:r>
              <a:rPr lang="en-US" sz="2000" b="1">
                <a:solidFill>
                  <a:srgbClr val="000000"/>
                </a:solidFill>
                <a:latin typeface="Literata Bold"/>
                <a:ea typeface="Literata Bold"/>
                <a:cs typeface="Literata Bold"/>
                <a:sym typeface="Literata Bold"/>
              </a:rPr>
              <a:t>ORM: </a:t>
            </a:r>
            <a:r>
              <a:rPr lang="en-US" sz="2000">
                <a:solidFill>
                  <a:srgbClr val="000000"/>
                </a:solidFill>
                <a:latin typeface="Literata"/>
                <a:ea typeface="Literata"/>
                <a:cs typeface="Literata"/>
                <a:sym typeface="Literata"/>
              </a:rPr>
              <a:t>JPA/Hibernate </a:t>
            </a:r>
          </a:p>
          <a:p>
            <a:pPr algn="l">
              <a:lnSpc>
                <a:spcPts val="2800"/>
              </a:lnSpc>
              <a:spcBef>
                <a:spcPct val="0"/>
              </a:spcBef>
            </a:pPr>
            <a:r>
              <a:rPr lang="en-US" sz="2000">
                <a:solidFill>
                  <a:srgbClr val="000000"/>
                </a:solidFill>
                <a:latin typeface="Literata"/>
                <a:ea typeface="Literata"/>
                <a:cs typeface="Literata"/>
                <a:sym typeface="Literata"/>
              </a:rPr>
              <a:t>🎨 </a:t>
            </a:r>
            <a:r>
              <a:rPr lang="en-US" sz="2000" b="1">
                <a:solidFill>
                  <a:srgbClr val="000000"/>
                </a:solidFill>
                <a:latin typeface="Literata Bold"/>
                <a:ea typeface="Literata Bold"/>
                <a:cs typeface="Literata Bold"/>
                <a:sym typeface="Literata Bold"/>
              </a:rPr>
              <a:t>Giao diện:</a:t>
            </a:r>
            <a:r>
              <a:rPr lang="en-US" sz="2000">
                <a:solidFill>
                  <a:srgbClr val="000000"/>
                </a:solidFill>
                <a:latin typeface="Literata"/>
                <a:ea typeface="Literata"/>
                <a:cs typeface="Literata"/>
                <a:sym typeface="Literata"/>
              </a:rPr>
              <a:t> Bootstrap </a:t>
            </a:r>
          </a:p>
        </p:txBody>
      </p:sp>
      <p:sp>
        <p:nvSpPr>
          <p:cNvPr id="50" name="TextBox 50"/>
          <p:cNvSpPr txBox="1"/>
          <p:nvPr/>
        </p:nvSpPr>
        <p:spPr>
          <a:xfrm>
            <a:off x="11512582" y="5357745"/>
            <a:ext cx="3184141" cy="1397000"/>
          </a:xfrm>
          <a:prstGeom prst="rect">
            <a:avLst/>
          </a:prstGeom>
        </p:spPr>
        <p:txBody>
          <a:bodyPr lIns="0" tIns="0" rIns="0" bIns="0" rtlCol="0" anchor="t">
            <a:spAutoFit/>
          </a:bodyPr>
          <a:lstStyle/>
          <a:p>
            <a:pPr algn="l">
              <a:lnSpc>
                <a:spcPts val="2800"/>
              </a:lnSpc>
            </a:pPr>
            <a:r>
              <a:rPr lang="en-US" sz="2000">
                <a:solidFill>
                  <a:srgbClr val="000000"/>
                </a:solidFill>
                <a:latin typeface="Literata"/>
                <a:ea typeface="Literata"/>
                <a:cs typeface="Literata"/>
                <a:sym typeface="Literata"/>
              </a:rPr>
              <a:t>✉️ </a:t>
            </a:r>
            <a:r>
              <a:rPr lang="en-US" sz="2000" b="1">
                <a:solidFill>
                  <a:srgbClr val="000000"/>
                </a:solidFill>
                <a:latin typeface="Literata Bold"/>
                <a:ea typeface="Literata Bold"/>
                <a:cs typeface="Literata Bold"/>
                <a:sym typeface="Literata Bold"/>
              </a:rPr>
              <a:t>Gửi email:</a:t>
            </a:r>
            <a:r>
              <a:rPr lang="en-US" sz="2000">
                <a:solidFill>
                  <a:srgbClr val="000000"/>
                </a:solidFill>
                <a:latin typeface="Literata"/>
                <a:ea typeface="Literata"/>
                <a:cs typeface="Literata"/>
                <a:sym typeface="Literata"/>
              </a:rPr>
              <a:t> JavaMail</a:t>
            </a:r>
          </a:p>
          <a:p>
            <a:pPr algn="l">
              <a:lnSpc>
                <a:spcPts val="2800"/>
              </a:lnSpc>
            </a:pPr>
            <a:r>
              <a:rPr lang="en-US" sz="2000">
                <a:solidFill>
                  <a:srgbClr val="000000"/>
                </a:solidFill>
                <a:latin typeface="Literata"/>
                <a:ea typeface="Literata"/>
                <a:cs typeface="Literata"/>
                <a:sym typeface="Literata"/>
              </a:rPr>
              <a:t>📋 </a:t>
            </a:r>
            <a:r>
              <a:rPr lang="en-US" sz="2000" b="1">
                <a:solidFill>
                  <a:srgbClr val="000000"/>
                </a:solidFill>
                <a:latin typeface="Literata Bold"/>
                <a:ea typeface="Literata Bold"/>
                <a:cs typeface="Literata Bold"/>
                <a:sym typeface="Literata Bold"/>
              </a:rPr>
              <a:t>Quản lý phụ thuộc:</a:t>
            </a:r>
            <a:r>
              <a:rPr lang="en-US" sz="2000">
                <a:solidFill>
                  <a:srgbClr val="000000"/>
                </a:solidFill>
                <a:latin typeface="Literata"/>
                <a:ea typeface="Literata"/>
                <a:cs typeface="Literata"/>
                <a:sym typeface="Literata"/>
              </a:rPr>
              <a:t> Maven hoặc Gradle </a:t>
            </a:r>
          </a:p>
          <a:p>
            <a:pPr algn="l">
              <a:lnSpc>
                <a:spcPts val="2800"/>
              </a:lnSpc>
              <a:spcBef>
                <a:spcPct val="0"/>
              </a:spcBef>
            </a:pPr>
            <a:r>
              <a:rPr lang="en-US" sz="2000">
                <a:solidFill>
                  <a:srgbClr val="000000"/>
                </a:solidFill>
                <a:latin typeface="Literata"/>
                <a:ea typeface="Literata"/>
                <a:cs typeface="Literata"/>
                <a:sym typeface="Literata"/>
              </a:rPr>
              <a:t>🔀</a:t>
            </a:r>
            <a:r>
              <a:rPr lang="en-US" sz="2000" b="1">
                <a:solidFill>
                  <a:srgbClr val="000000"/>
                </a:solidFill>
                <a:latin typeface="Literata Bold"/>
                <a:ea typeface="Literata Bold"/>
                <a:cs typeface="Literata Bold"/>
                <a:sym typeface="Literata Bold"/>
              </a:rPr>
              <a:t> Quản lý phiên bản</a:t>
            </a:r>
            <a:r>
              <a:rPr lang="en-US" sz="2000">
                <a:solidFill>
                  <a:srgbClr val="000000"/>
                </a:solidFill>
                <a:latin typeface="Literata"/>
                <a:ea typeface="Literata"/>
                <a:cs typeface="Literata"/>
                <a:sym typeface="Literata"/>
              </a:rPr>
              <a:t>: Git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1204" b="-1204"/>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thông tin chi tiết của 1 companies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609630" y="3955139"/>
            <a:ext cx="13572595" cy="3041045"/>
            <a:chOff x="0" y="0"/>
            <a:chExt cx="3463682" cy="776065"/>
          </a:xfrm>
        </p:grpSpPr>
        <p:sp>
          <p:nvSpPr>
            <p:cNvPr id="15" name="Freeform 15"/>
            <p:cNvSpPr/>
            <p:nvPr/>
          </p:nvSpPr>
          <p:spPr>
            <a:xfrm>
              <a:off x="0" y="0"/>
              <a:ext cx="3463682" cy="776065"/>
            </a:xfrm>
            <a:custGeom>
              <a:avLst/>
              <a:gdLst/>
              <a:ahLst/>
              <a:cxnLst/>
              <a:rect l="l" t="t" r="r" b="b"/>
              <a:pathLst>
                <a:path w="3463682" h="776065">
                  <a:moveTo>
                    <a:pt x="0" y="0"/>
                  </a:moveTo>
                  <a:lnTo>
                    <a:pt x="3463682" y="0"/>
                  </a:lnTo>
                  <a:lnTo>
                    <a:pt x="3463682" y="776065"/>
                  </a:lnTo>
                  <a:lnTo>
                    <a:pt x="0" y="776065"/>
                  </a:lnTo>
                  <a:close/>
                </a:path>
              </a:pathLst>
            </a:custGeom>
            <a:solidFill>
              <a:srgbClr val="FFFFFF"/>
            </a:solidFill>
            <a:ln w="38100" cap="sq">
              <a:solidFill>
                <a:srgbClr val="4E6AFF"/>
              </a:solidFill>
              <a:prstDash val="solid"/>
              <a:miter/>
            </a:ln>
          </p:spPr>
          <p:txBody>
            <a:bodyPr/>
            <a:lstStyle/>
            <a:p>
              <a:endParaRPr lang="en-US"/>
            </a:p>
          </p:txBody>
        </p:sp>
        <p:sp>
          <p:nvSpPr>
            <p:cNvPr id="16" name="TextBox 16"/>
            <p:cNvSpPr txBox="1"/>
            <p:nvPr/>
          </p:nvSpPr>
          <p:spPr>
            <a:xfrm>
              <a:off x="0" y="-38100"/>
              <a:ext cx="3463682" cy="814165"/>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rot="5400000">
            <a:off x="-282380" y="2505850"/>
            <a:ext cx="6750523" cy="5974212"/>
          </a:xfrm>
          <a:custGeom>
            <a:avLst/>
            <a:gdLst/>
            <a:ahLst/>
            <a:cxnLst/>
            <a:rect l="l" t="t" r="r" b="b"/>
            <a:pathLst>
              <a:path w="6750523" h="5974212">
                <a:moveTo>
                  <a:pt x="0" y="0"/>
                </a:moveTo>
                <a:lnTo>
                  <a:pt x="6750522" y="0"/>
                </a:lnTo>
                <a:lnTo>
                  <a:pt x="6750522" y="5974212"/>
                </a:lnTo>
                <a:lnTo>
                  <a:pt x="0" y="59742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8" name="Group 18"/>
          <p:cNvGrpSpPr/>
          <p:nvPr/>
        </p:nvGrpSpPr>
        <p:grpSpPr>
          <a:xfrm>
            <a:off x="2819464" y="3108686"/>
            <a:ext cx="4768541" cy="476854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E6AFF"/>
            </a:solidFill>
          </p:spPr>
          <p:txBody>
            <a:bodyPr/>
            <a:lstStyle/>
            <a:p>
              <a:endParaRPr 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a:grpSpLocks noChangeAspect="1"/>
          </p:cNvGrpSpPr>
          <p:nvPr/>
        </p:nvGrpSpPr>
        <p:grpSpPr>
          <a:xfrm>
            <a:off x="3078014" y="3367244"/>
            <a:ext cx="4251440" cy="4251423"/>
            <a:chOff x="0" y="0"/>
            <a:chExt cx="6350000" cy="6349975"/>
          </a:xfrm>
        </p:grpSpPr>
        <p:sp>
          <p:nvSpPr>
            <p:cNvPr id="22" name="Freeform 2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5046" r="-25046"/>
              </a:stretch>
            </a:blipFill>
          </p:spPr>
          <p:txBody>
            <a:bodyPr/>
            <a:lstStyle/>
            <a:p>
              <a:endParaRPr lang="en-US"/>
            </a:p>
          </p:txBody>
        </p:sp>
      </p:grpSp>
      <p:grpSp>
        <p:nvGrpSpPr>
          <p:cNvPr id="23" name="Group 23"/>
          <p:cNvGrpSpPr/>
          <p:nvPr/>
        </p:nvGrpSpPr>
        <p:grpSpPr>
          <a:xfrm>
            <a:off x="721204" y="8950804"/>
            <a:ext cx="614993" cy="614993"/>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99F"/>
            </a:solidFill>
          </p:spPr>
          <p:txBody>
            <a:bodyPr/>
            <a:lstStyle/>
            <a:p>
              <a:endParaRPr lang="en-US"/>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5353376" y="1420116"/>
            <a:ext cx="614993" cy="61499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E6AFF"/>
            </a:solidFill>
          </p:spPr>
          <p:txBody>
            <a:bodyPr/>
            <a:lstStyle/>
            <a:p>
              <a:endParaRPr lang="en-US"/>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6611957" y="1669996"/>
            <a:ext cx="385661" cy="385661"/>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4987719" y="2161264"/>
            <a:ext cx="13300281" cy="669925"/>
          </a:xfrm>
          <a:prstGeom prst="rect">
            <a:avLst/>
          </a:prstGeom>
        </p:spPr>
        <p:txBody>
          <a:bodyPr lIns="0" tIns="0" rIns="0" bIns="0" rtlCol="0" anchor="t">
            <a:spAutoFit/>
          </a:bodyPr>
          <a:lstStyle/>
          <a:p>
            <a:pPr marL="0" lvl="0" indent="0" algn="just">
              <a:lnSpc>
                <a:spcPts val="5599"/>
              </a:lnSpc>
            </a:pPr>
            <a:r>
              <a:rPr lang="en-US" sz="3999" b="1">
                <a:solidFill>
                  <a:srgbClr val="4E6AFF"/>
                </a:solidFill>
                <a:latin typeface="Literata Bold"/>
                <a:ea typeface="Literata Bold"/>
                <a:cs typeface="Literata Bold"/>
                <a:sym typeface="Literata Bold"/>
              </a:rPr>
              <a:t>PHẦN 4: KẾT LUẬN VÀ ĐỊNH HƯỚNG PHÁT TRIỂN</a:t>
            </a:r>
          </a:p>
        </p:txBody>
      </p:sp>
      <p:sp>
        <p:nvSpPr>
          <p:cNvPr id="33" name="TextBox 33"/>
          <p:cNvSpPr txBox="1"/>
          <p:nvPr/>
        </p:nvSpPr>
        <p:spPr>
          <a:xfrm>
            <a:off x="7948757" y="4381706"/>
            <a:ext cx="8840242" cy="2174875"/>
          </a:xfrm>
          <a:prstGeom prst="rect">
            <a:avLst/>
          </a:prstGeom>
        </p:spPr>
        <p:txBody>
          <a:bodyPr lIns="0" tIns="0" rIns="0" bIns="0" rtlCol="0" anchor="t">
            <a:spAutoFit/>
          </a:bodyPr>
          <a:lstStyle/>
          <a:p>
            <a:pPr marL="539748" lvl="1" indent="-269874" algn="just">
              <a:lnSpc>
                <a:spcPts val="3499"/>
              </a:lnSpc>
              <a:buFont typeface="Arial"/>
              <a:buChar char="•"/>
            </a:pPr>
            <a:r>
              <a:rPr lang="en-US" sz="2499">
                <a:solidFill>
                  <a:srgbClr val="000000"/>
                </a:solidFill>
                <a:latin typeface="Literata"/>
                <a:ea typeface="Literata"/>
                <a:cs typeface="Literata"/>
                <a:sym typeface="Literata"/>
              </a:rPr>
              <a:t>Phát triển ứng dụng di động cho Android/iOS.</a:t>
            </a:r>
          </a:p>
          <a:p>
            <a:pPr marL="539748" lvl="1" indent="-269874" algn="just">
              <a:lnSpc>
                <a:spcPts val="3499"/>
              </a:lnSpc>
              <a:buFont typeface="Arial"/>
              <a:buChar char="•"/>
            </a:pPr>
            <a:r>
              <a:rPr lang="en-US" sz="2499">
                <a:solidFill>
                  <a:srgbClr val="000000"/>
                </a:solidFill>
                <a:latin typeface="Literata"/>
                <a:ea typeface="Literata"/>
                <a:cs typeface="Literata"/>
                <a:sym typeface="Literata"/>
              </a:rPr>
              <a:t>Tích hợp trí tuệ nhân tạo (AI) để gợi ý thông minh hơn.</a:t>
            </a:r>
          </a:p>
          <a:p>
            <a:pPr marL="539748" lvl="1" indent="-269874" algn="just">
              <a:lnSpc>
                <a:spcPts val="3499"/>
              </a:lnSpc>
              <a:buFont typeface="Arial"/>
              <a:buChar char="•"/>
            </a:pPr>
            <a:r>
              <a:rPr lang="en-US" sz="2499">
                <a:solidFill>
                  <a:srgbClr val="000000"/>
                </a:solidFill>
                <a:latin typeface="Literata"/>
                <a:ea typeface="Literata"/>
                <a:cs typeface="Literata"/>
                <a:sym typeface="Literata"/>
              </a:rPr>
              <a:t>Nâng cấp giao diện bằng React hoặc Vue.js.</a:t>
            </a:r>
          </a:p>
          <a:p>
            <a:pPr marL="539748" lvl="1" indent="-269874" algn="just">
              <a:lnSpc>
                <a:spcPts val="3499"/>
              </a:lnSpc>
              <a:buFont typeface="Arial"/>
              <a:buChar char="•"/>
            </a:pPr>
            <a:r>
              <a:rPr lang="en-US" sz="2499">
                <a:solidFill>
                  <a:srgbClr val="000000"/>
                </a:solidFill>
                <a:latin typeface="Literata"/>
                <a:ea typeface="Literata"/>
                <a:cs typeface="Literata"/>
                <a:sym typeface="Literata"/>
              </a:rPr>
              <a:t>Hỗ trợ đa ngôn ngữ.</a:t>
            </a:r>
          </a:p>
          <a:p>
            <a:pPr marL="539748" lvl="1" indent="-269874" algn="just">
              <a:lnSpc>
                <a:spcPts val="3499"/>
              </a:lnSpc>
              <a:buFont typeface="Arial"/>
              <a:buChar char="•"/>
            </a:pPr>
            <a:r>
              <a:rPr lang="en-US" sz="2499">
                <a:solidFill>
                  <a:srgbClr val="000000"/>
                </a:solidFill>
                <a:latin typeface="Literata"/>
                <a:ea typeface="Literata"/>
                <a:cs typeface="Literata"/>
                <a:sym typeface="Literata"/>
              </a:rPr>
              <a:t>Tối ưu hiệu suất hệ thống.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rot="5400000">
            <a:off x="8722681" y="1901172"/>
            <a:ext cx="7327295" cy="6484656"/>
          </a:xfrm>
          <a:custGeom>
            <a:avLst/>
            <a:gdLst/>
            <a:ahLst/>
            <a:cxnLst/>
            <a:rect l="l" t="t" r="r" b="b"/>
            <a:pathLst>
              <a:path w="7327295" h="6484656">
                <a:moveTo>
                  <a:pt x="0" y="0"/>
                </a:moveTo>
                <a:lnTo>
                  <a:pt x="7327294" y="0"/>
                </a:lnTo>
                <a:lnTo>
                  <a:pt x="7327294" y="6484656"/>
                </a:lnTo>
                <a:lnTo>
                  <a:pt x="0" y="6484656"/>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rot="5400000" flipH="1" flipV="1">
            <a:off x="2238025" y="1901172"/>
            <a:ext cx="7327295" cy="6484656"/>
          </a:xfrm>
          <a:custGeom>
            <a:avLst/>
            <a:gdLst/>
            <a:ahLst/>
            <a:cxnLst/>
            <a:rect l="l" t="t" r="r" b="b"/>
            <a:pathLst>
              <a:path w="7327295" h="6484656">
                <a:moveTo>
                  <a:pt x="7327294" y="6484656"/>
                </a:moveTo>
                <a:lnTo>
                  <a:pt x="0" y="6484656"/>
                </a:lnTo>
                <a:lnTo>
                  <a:pt x="0" y="0"/>
                </a:lnTo>
                <a:lnTo>
                  <a:pt x="7327294" y="0"/>
                </a:lnTo>
                <a:lnTo>
                  <a:pt x="7327294" y="6484656"/>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TextBox 16"/>
          <p:cNvSpPr txBox="1"/>
          <p:nvPr/>
        </p:nvSpPr>
        <p:spPr>
          <a:xfrm>
            <a:off x="3530025" y="4654681"/>
            <a:ext cx="11227950" cy="1425314"/>
          </a:xfrm>
          <a:prstGeom prst="rect">
            <a:avLst/>
          </a:prstGeom>
        </p:spPr>
        <p:txBody>
          <a:bodyPr lIns="0" tIns="0" rIns="0" bIns="0" rtlCol="0" anchor="t">
            <a:spAutoFit/>
          </a:bodyPr>
          <a:lstStyle/>
          <a:p>
            <a:pPr marL="0" lvl="0" indent="0" algn="ctr">
              <a:lnSpc>
                <a:spcPts val="10141"/>
              </a:lnSpc>
              <a:spcBef>
                <a:spcPct val="0"/>
              </a:spcBef>
            </a:pPr>
            <a:r>
              <a:rPr lang="en-US" sz="12367" b="1">
                <a:solidFill>
                  <a:srgbClr val="4E6AFF"/>
                </a:solidFill>
                <a:latin typeface="Literata Bold"/>
                <a:ea typeface="Literata Bold"/>
                <a:cs typeface="Literata Bold"/>
                <a:sym typeface="Literata Bold"/>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1643386" y="2596559"/>
            <a:ext cx="6159239" cy="5350839"/>
          </a:xfrm>
          <a:custGeom>
            <a:avLst/>
            <a:gdLst/>
            <a:ahLst/>
            <a:cxnLst/>
            <a:rect l="l" t="t" r="r" b="b"/>
            <a:pathLst>
              <a:path w="6159239" h="5350839">
                <a:moveTo>
                  <a:pt x="0" y="0"/>
                </a:moveTo>
                <a:lnTo>
                  <a:pt x="6159239" y="0"/>
                </a:lnTo>
                <a:lnTo>
                  <a:pt x="6159239" y="5350839"/>
                </a:lnTo>
                <a:lnTo>
                  <a:pt x="0" y="5350839"/>
                </a:lnTo>
                <a:lnTo>
                  <a:pt x="0" y="0"/>
                </a:lnTo>
                <a:close/>
              </a:path>
            </a:pathLst>
          </a:custGeom>
          <a:blipFill>
            <a:blip r:embed="rId2"/>
            <a:stretch>
              <a:fillRect/>
            </a:stretch>
          </a:blipFill>
        </p:spPr>
        <p:txBody>
          <a:bodyPr/>
          <a:lstStyle/>
          <a:p>
            <a:endParaRPr lang="en-US"/>
          </a:p>
        </p:txBody>
      </p:sp>
      <p:sp>
        <p:nvSpPr>
          <p:cNvPr id="15" name="TextBox 15"/>
          <p:cNvSpPr txBox="1"/>
          <p:nvPr/>
        </p:nvSpPr>
        <p:spPr>
          <a:xfrm>
            <a:off x="755857" y="2962994"/>
            <a:ext cx="4927226" cy="1736725"/>
          </a:xfrm>
          <a:prstGeom prst="rect">
            <a:avLst/>
          </a:prstGeom>
        </p:spPr>
        <p:txBody>
          <a:bodyPr lIns="0" tIns="0" rIns="0" bIns="0" rtlCol="0" anchor="t">
            <a:spAutoFit/>
          </a:bodyPr>
          <a:lstStyle/>
          <a:p>
            <a:pPr algn="just">
              <a:lnSpc>
                <a:spcPts val="3499"/>
              </a:lnSpc>
            </a:pPr>
            <a:r>
              <a:rPr lang="en-US" sz="2499" b="1">
                <a:solidFill>
                  <a:srgbClr val="000000"/>
                </a:solidFill>
                <a:latin typeface="Literata Bold"/>
                <a:ea typeface="Literata Bold"/>
                <a:cs typeface="Literata Bold"/>
                <a:sym typeface="Literata Bold"/>
              </a:rPr>
              <a:t>1. Quản lý ứng viên (Candidate)  </a:t>
            </a:r>
          </a:p>
          <a:p>
            <a:pPr algn="just">
              <a:lnSpc>
                <a:spcPts val="3499"/>
              </a:lnSpc>
            </a:pPr>
            <a:r>
              <a:rPr lang="en-US" sz="2499">
                <a:solidFill>
                  <a:srgbClr val="000000"/>
                </a:solidFill>
                <a:latin typeface="Literata"/>
                <a:ea typeface="Literata"/>
                <a:cs typeface="Literata"/>
                <a:sym typeface="Literata"/>
              </a:rPr>
              <a:t>👤 Thêm, sửa, xem thông tin</a:t>
            </a:r>
          </a:p>
          <a:p>
            <a:pPr algn="just">
              <a:lnSpc>
                <a:spcPts val="3499"/>
              </a:lnSpc>
            </a:pPr>
            <a:r>
              <a:rPr lang="en-US" sz="2499">
                <a:solidFill>
                  <a:srgbClr val="000000"/>
                </a:solidFill>
                <a:latin typeface="Literata"/>
                <a:ea typeface="Literata"/>
                <a:cs typeface="Literata"/>
                <a:sym typeface="Literata"/>
              </a:rPr>
              <a:t>🛠️ Gợi ý kỹ năng </a:t>
            </a:r>
          </a:p>
          <a:p>
            <a:pPr algn="just">
              <a:lnSpc>
                <a:spcPts val="3499"/>
              </a:lnSpc>
              <a:spcBef>
                <a:spcPct val="0"/>
              </a:spcBef>
            </a:pPr>
            <a:r>
              <a:rPr lang="en-US" sz="2499">
                <a:solidFill>
                  <a:srgbClr val="000000"/>
                </a:solidFill>
                <a:latin typeface="Literata"/>
                <a:ea typeface="Literata"/>
                <a:cs typeface="Literata"/>
                <a:sym typeface="Literata"/>
              </a:rPr>
              <a:t>🔍 Tìm kiếm</a:t>
            </a:r>
          </a:p>
        </p:txBody>
      </p:sp>
      <p:sp>
        <p:nvSpPr>
          <p:cNvPr id="16" name="TextBox 16"/>
          <p:cNvSpPr txBox="1"/>
          <p:nvPr/>
        </p:nvSpPr>
        <p:spPr>
          <a:xfrm>
            <a:off x="6520830" y="1317034"/>
            <a:ext cx="5246340"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CHỨC NĂNG CHÍNH</a:t>
            </a:r>
          </a:p>
        </p:txBody>
      </p:sp>
      <p:sp>
        <p:nvSpPr>
          <p:cNvPr id="17" name="TextBox 17"/>
          <p:cNvSpPr txBox="1"/>
          <p:nvPr/>
        </p:nvSpPr>
        <p:spPr>
          <a:xfrm>
            <a:off x="6520830" y="5104805"/>
            <a:ext cx="3191619" cy="1298575"/>
          </a:xfrm>
          <a:prstGeom prst="rect">
            <a:avLst/>
          </a:prstGeom>
        </p:spPr>
        <p:txBody>
          <a:bodyPr lIns="0" tIns="0" rIns="0" bIns="0" rtlCol="0" anchor="t">
            <a:spAutoFit/>
          </a:bodyPr>
          <a:lstStyle/>
          <a:p>
            <a:pPr algn="just">
              <a:lnSpc>
                <a:spcPts val="3499"/>
              </a:lnSpc>
            </a:pPr>
            <a:r>
              <a:rPr lang="en-US" sz="2499" b="1">
                <a:solidFill>
                  <a:srgbClr val="000000"/>
                </a:solidFill>
                <a:latin typeface="Literata Bold"/>
                <a:ea typeface="Literata Bold"/>
                <a:cs typeface="Literata Bold"/>
                <a:sym typeface="Literata Bold"/>
              </a:rPr>
              <a:t>4. Tìm kiếm và gợi ý  </a:t>
            </a:r>
          </a:p>
          <a:p>
            <a:pPr algn="just">
              <a:lnSpc>
                <a:spcPts val="3499"/>
              </a:lnSpc>
            </a:pPr>
            <a:r>
              <a:rPr lang="en-US" sz="2499">
                <a:solidFill>
                  <a:srgbClr val="000000"/>
                </a:solidFill>
                <a:latin typeface="Literata"/>
                <a:ea typeface="Literata"/>
                <a:cs typeface="Literata"/>
                <a:sym typeface="Literata"/>
              </a:rPr>
              <a:t>🔍 Tìm kiếm</a:t>
            </a:r>
          </a:p>
          <a:p>
            <a:pPr algn="just">
              <a:lnSpc>
                <a:spcPts val="3499"/>
              </a:lnSpc>
              <a:spcBef>
                <a:spcPct val="0"/>
              </a:spcBef>
            </a:pPr>
            <a:r>
              <a:rPr lang="en-US" sz="2499">
                <a:solidFill>
                  <a:srgbClr val="000000"/>
                </a:solidFill>
                <a:latin typeface="Literata"/>
                <a:ea typeface="Literata"/>
                <a:cs typeface="Literata"/>
                <a:sym typeface="Literata"/>
              </a:rPr>
              <a:t>✨ Gợi ý</a:t>
            </a:r>
          </a:p>
        </p:txBody>
      </p:sp>
      <p:sp>
        <p:nvSpPr>
          <p:cNvPr id="18" name="TextBox 18"/>
          <p:cNvSpPr txBox="1"/>
          <p:nvPr/>
        </p:nvSpPr>
        <p:spPr>
          <a:xfrm>
            <a:off x="755857" y="5104805"/>
            <a:ext cx="4546997" cy="1298575"/>
          </a:xfrm>
          <a:prstGeom prst="rect">
            <a:avLst/>
          </a:prstGeom>
        </p:spPr>
        <p:txBody>
          <a:bodyPr lIns="0" tIns="0" rIns="0" bIns="0" rtlCol="0" anchor="t">
            <a:spAutoFit/>
          </a:bodyPr>
          <a:lstStyle/>
          <a:p>
            <a:pPr algn="just">
              <a:lnSpc>
                <a:spcPts val="3499"/>
              </a:lnSpc>
            </a:pPr>
            <a:r>
              <a:rPr lang="en-US" sz="2499" b="1">
                <a:solidFill>
                  <a:srgbClr val="000000"/>
                </a:solidFill>
                <a:latin typeface="Literata Bold"/>
                <a:ea typeface="Literata Bold"/>
                <a:cs typeface="Literata Bold"/>
                <a:sym typeface="Literata Bold"/>
              </a:rPr>
              <a:t>2. Quản lý công việc (Jobs)  </a:t>
            </a:r>
          </a:p>
          <a:p>
            <a:pPr algn="just">
              <a:lnSpc>
                <a:spcPts val="3499"/>
              </a:lnSpc>
            </a:pPr>
            <a:r>
              <a:rPr lang="en-US" sz="2499">
                <a:solidFill>
                  <a:srgbClr val="000000"/>
                </a:solidFill>
                <a:latin typeface="Literata"/>
                <a:ea typeface="Literata"/>
                <a:cs typeface="Literata"/>
                <a:sym typeface="Literata"/>
              </a:rPr>
              <a:t>💼 Thêm, sửa, xem thông tin  </a:t>
            </a:r>
          </a:p>
          <a:p>
            <a:pPr algn="just">
              <a:lnSpc>
                <a:spcPts val="3499"/>
              </a:lnSpc>
              <a:spcBef>
                <a:spcPct val="0"/>
              </a:spcBef>
            </a:pPr>
            <a:r>
              <a:rPr lang="en-US" sz="2499">
                <a:solidFill>
                  <a:srgbClr val="000000"/>
                </a:solidFill>
                <a:latin typeface="Literata"/>
                <a:ea typeface="Literata"/>
                <a:cs typeface="Literata"/>
                <a:sym typeface="Literata"/>
              </a:rPr>
              <a:t>🔍 Tìm kiếm</a:t>
            </a:r>
          </a:p>
        </p:txBody>
      </p:sp>
      <p:sp>
        <p:nvSpPr>
          <p:cNvPr id="19" name="TextBox 19"/>
          <p:cNvSpPr txBox="1"/>
          <p:nvPr/>
        </p:nvSpPr>
        <p:spPr>
          <a:xfrm>
            <a:off x="6520830" y="2962994"/>
            <a:ext cx="4621113" cy="1736725"/>
          </a:xfrm>
          <a:prstGeom prst="rect">
            <a:avLst/>
          </a:prstGeom>
        </p:spPr>
        <p:txBody>
          <a:bodyPr lIns="0" tIns="0" rIns="0" bIns="0" rtlCol="0" anchor="t">
            <a:spAutoFit/>
          </a:bodyPr>
          <a:lstStyle/>
          <a:p>
            <a:pPr algn="just">
              <a:lnSpc>
                <a:spcPts val="3499"/>
              </a:lnSpc>
            </a:pPr>
            <a:r>
              <a:rPr lang="en-US" sz="2499" b="1">
                <a:solidFill>
                  <a:srgbClr val="000000"/>
                </a:solidFill>
                <a:latin typeface="Literata Bold"/>
                <a:ea typeface="Literata Bold"/>
                <a:cs typeface="Literata Bold"/>
                <a:sym typeface="Literata Bold"/>
              </a:rPr>
              <a:t>3. Quản lý công ty (Company)  </a:t>
            </a:r>
          </a:p>
          <a:p>
            <a:pPr algn="just">
              <a:lnSpc>
                <a:spcPts val="3499"/>
              </a:lnSpc>
            </a:pPr>
            <a:r>
              <a:rPr lang="en-US" sz="2499">
                <a:solidFill>
                  <a:srgbClr val="000000"/>
                </a:solidFill>
                <a:latin typeface="Literata"/>
                <a:ea typeface="Literata"/>
                <a:cs typeface="Literata"/>
                <a:sym typeface="Literata"/>
              </a:rPr>
              <a:t>🏢 Thêm, sửa, xem thông tin  </a:t>
            </a:r>
          </a:p>
          <a:p>
            <a:pPr algn="just">
              <a:lnSpc>
                <a:spcPts val="3499"/>
              </a:lnSpc>
            </a:pPr>
            <a:r>
              <a:rPr lang="en-US" sz="2499">
                <a:solidFill>
                  <a:srgbClr val="000000"/>
                </a:solidFill>
                <a:latin typeface="Literata"/>
                <a:ea typeface="Literata"/>
                <a:cs typeface="Literata"/>
                <a:sym typeface="Literata"/>
              </a:rPr>
              <a:t>🤝 Gợi ý ứng viên</a:t>
            </a:r>
          </a:p>
          <a:p>
            <a:pPr algn="just">
              <a:lnSpc>
                <a:spcPts val="3499"/>
              </a:lnSpc>
              <a:spcBef>
                <a:spcPct val="0"/>
              </a:spcBef>
            </a:pPr>
            <a:r>
              <a:rPr lang="en-US" sz="2499">
                <a:solidFill>
                  <a:srgbClr val="000000"/>
                </a:solidFill>
                <a:latin typeface="Literata"/>
                <a:ea typeface="Literata"/>
                <a:cs typeface="Literata"/>
                <a:sym typeface="Literata"/>
              </a:rPr>
              <a:t>✉️ Gửi email</a:t>
            </a:r>
          </a:p>
        </p:txBody>
      </p:sp>
      <p:sp>
        <p:nvSpPr>
          <p:cNvPr id="20" name="TextBox 20"/>
          <p:cNvSpPr txBox="1"/>
          <p:nvPr/>
        </p:nvSpPr>
        <p:spPr>
          <a:xfrm>
            <a:off x="6609829" y="6812955"/>
            <a:ext cx="4443115" cy="860425"/>
          </a:xfrm>
          <a:prstGeom prst="rect">
            <a:avLst/>
          </a:prstGeom>
        </p:spPr>
        <p:txBody>
          <a:bodyPr lIns="0" tIns="0" rIns="0" bIns="0" rtlCol="0" anchor="t">
            <a:spAutoFit/>
          </a:bodyPr>
          <a:lstStyle/>
          <a:p>
            <a:pPr algn="just">
              <a:lnSpc>
                <a:spcPts val="3499"/>
              </a:lnSpc>
            </a:pPr>
            <a:r>
              <a:rPr lang="en-US" sz="2499" b="1">
                <a:solidFill>
                  <a:srgbClr val="000000"/>
                </a:solidFill>
                <a:latin typeface="Literata Bold"/>
                <a:ea typeface="Literata Bold"/>
                <a:cs typeface="Literata Bold"/>
                <a:sym typeface="Literata Bold"/>
              </a:rPr>
              <a:t>5. Gửi email  </a:t>
            </a:r>
          </a:p>
          <a:p>
            <a:pPr algn="just">
              <a:lnSpc>
                <a:spcPts val="3499"/>
              </a:lnSpc>
              <a:spcBef>
                <a:spcPct val="0"/>
              </a:spcBef>
            </a:pPr>
            <a:r>
              <a:rPr lang="en-US" sz="2499">
                <a:solidFill>
                  <a:srgbClr val="000000"/>
                </a:solidFill>
                <a:latin typeface="Literata"/>
                <a:ea typeface="Literata"/>
                <a:cs typeface="Literata"/>
                <a:sym typeface="Literata"/>
              </a:rPr>
              <a:t>📧 Thông báo cơ hội việc làm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611957" y="1669996"/>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9334696" y="2280264"/>
            <a:ext cx="6129838" cy="7374241"/>
          </a:xfrm>
          <a:custGeom>
            <a:avLst/>
            <a:gdLst/>
            <a:ahLst/>
            <a:cxnLst/>
            <a:rect l="l" t="t" r="r" b="b"/>
            <a:pathLst>
              <a:path w="6129838" h="7374241">
                <a:moveTo>
                  <a:pt x="0" y="0"/>
                </a:moveTo>
                <a:lnTo>
                  <a:pt x="6129838" y="0"/>
                </a:lnTo>
                <a:lnTo>
                  <a:pt x="6129838" y="7374241"/>
                </a:lnTo>
                <a:lnTo>
                  <a:pt x="0" y="7374241"/>
                </a:lnTo>
                <a:lnTo>
                  <a:pt x="0" y="0"/>
                </a:lnTo>
                <a:close/>
              </a:path>
            </a:pathLst>
          </a:custGeom>
          <a:blipFill>
            <a:blip r:embed="rId2"/>
            <a:stretch>
              <a:fillRect/>
            </a:stretch>
          </a:blipFill>
        </p:spPr>
        <p:txBody>
          <a:bodyPr/>
          <a:lstStyle/>
          <a:p>
            <a:endParaRPr lang="en-US"/>
          </a:p>
        </p:txBody>
      </p:sp>
      <p:sp>
        <p:nvSpPr>
          <p:cNvPr id="18" name="TextBox 18"/>
          <p:cNvSpPr txBox="1"/>
          <p:nvPr/>
        </p:nvSpPr>
        <p:spPr>
          <a:xfrm>
            <a:off x="3039994" y="1301696"/>
            <a:ext cx="12208013" cy="669925"/>
          </a:xfrm>
          <a:prstGeom prst="rect">
            <a:avLst/>
          </a:prstGeom>
        </p:spPr>
        <p:txBody>
          <a:bodyPr lIns="0" tIns="0" rIns="0" bIns="0" rtlCol="0" anchor="t">
            <a:spAutoFit/>
          </a:bodyPr>
          <a:lstStyle/>
          <a:p>
            <a:pPr marL="0" lvl="0" indent="0" algn="just">
              <a:lnSpc>
                <a:spcPts val="5599"/>
              </a:lnSpc>
            </a:pPr>
            <a:r>
              <a:rPr lang="en-US" sz="3999" b="1">
                <a:solidFill>
                  <a:srgbClr val="4E6AFF"/>
                </a:solidFill>
                <a:latin typeface="Literata Bold"/>
                <a:ea typeface="Literata Bold"/>
                <a:cs typeface="Literata Bold"/>
                <a:sym typeface="Literata Bold"/>
              </a:rPr>
              <a:t>PHẦN 2: THIẾT KẾ HỆ THỐNG VÀ CÁC BIỂU ĐỒ</a:t>
            </a:r>
          </a:p>
        </p:txBody>
      </p:sp>
      <p:sp>
        <p:nvSpPr>
          <p:cNvPr id="19" name="TextBox 19"/>
          <p:cNvSpPr txBox="1"/>
          <p:nvPr/>
        </p:nvSpPr>
        <p:spPr>
          <a:xfrm>
            <a:off x="1254363" y="5453035"/>
            <a:ext cx="7366397" cy="514350"/>
          </a:xfrm>
          <a:prstGeom prst="rect">
            <a:avLst/>
          </a:prstGeom>
        </p:spPr>
        <p:txBody>
          <a:bodyPr lIns="0" tIns="0" rIns="0" bIns="0" rtlCol="0" anchor="t">
            <a:spAutoFit/>
          </a:bodyPr>
          <a:lstStyle/>
          <a:p>
            <a:pPr algn="ctr">
              <a:lnSpc>
                <a:spcPts val="4200"/>
              </a:lnSpc>
              <a:spcBef>
                <a:spcPct val="0"/>
              </a:spcBef>
            </a:pPr>
            <a:r>
              <a:rPr lang="en-US" sz="3000" b="1" i="1">
                <a:solidFill>
                  <a:srgbClr val="4E6AFF"/>
                </a:solidFill>
                <a:latin typeface="Literata Bold Italics"/>
                <a:ea typeface="Literata Bold Italics"/>
                <a:cs typeface="Literata Bold Italics"/>
                <a:sym typeface="Literata Bold Italics"/>
              </a:rPr>
              <a:t>Mô hình cơ sở dữ liệu (Database Diagram)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611957" y="1669996"/>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9334696" y="2280264"/>
            <a:ext cx="6129838" cy="7374241"/>
          </a:xfrm>
          <a:custGeom>
            <a:avLst/>
            <a:gdLst/>
            <a:ahLst/>
            <a:cxnLst/>
            <a:rect l="l" t="t" r="r" b="b"/>
            <a:pathLst>
              <a:path w="6129838" h="7374241">
                <a:moveTo>
                  <a:pt x="0" y="0"/>
                </a:moveTo>
                <a:lnTo>
                  <a:pt x="6129838" y="0"/>
                </a:lnTo>
                <a:lnTo>
                  <a:pt x="6129838" y="7374241"/>
                </a:lnTo>
                <a:lnTo>
                  <a:pt x="0" y="7374241"/>
                </a:lnTo>
                <a:lnTo>
                  <a:pt x="0" y="0"/>
                </a:lnTo>
                <a:close/>
              </a:path>
            </a:pathLst>
          </a:custGeom>
          <a:blipFill>
            <a:blip r:embed="rId2"/>
            <a:stretch>
              <a:fillRect/>
            </a:stretch>
          </a:blipFill>
        </p:spPr>
        <p:txBody>
          <a:bodyPr/>
          <a:lstStyle/>
          <a:p>
            <a:endParaRPr lang="en-US"/>
          </a:p>
        </p:txBody>
      </p:sp>
      <p:sp>
        <p:nvSpPr>
          <p:cNvPr id="18" name="TextBox 18"/>
          <p:cNvSpPr txBox="1"/>
          <p:nvPr/>
        </p:nvSpPr>
        <p:spPr>
          <a:xfrm>
            <a:off x="3039994" y="1301696"/>
            <a:ext cx="12208013" cy="669925"/>
          </a:xfrm>
          <a:prstGeom prst="rect">
            <a:avLst/>
          </a:prstGeom>
        </p:spPr>
        <p:txBody>
          <a:bodyPr lIns="0" tIns="0" rIns="0" bIns="0" rtlCol="0" anchor="t">
            <a:spAutoFit/>
          </a:bodyPr>
          <a:lstStyle/>
          <a:p>
            <a:pPr marL="0" lvl="0" indent="0" algn="just">
              <a:lnSpc>
                <a:spcPts val="5599"/>
              </a:lnSpc>
            </a:pPr>
            <a:r>
              <a:rPr lang="en-US" sz="3999" b="1">
                <a:solidFill>
                  <a:srgbClr val="4E6AFF"/>
                </a:solidFill>
                <a:latin typeface="Literata Bold"/>
                <a:ea typeface="Literata Bold"/>
                <a:cs typeface="Literata Bold"/>
                <a:sym typeface="Literata Bold"/>
              </a:rPr>
              <a:t>PHẦN 2: THIẾT KẾ HỆ THỐNG VÀ CÁC BIỂU ĐỒ</a:t>
            </a:r>
          </a:p>
        </p:txBody>
      </p:sp>
      <p:sp>
        <p:nvSpPr>
          <p:cNvPr id="19" name="TextBox 19"/>
          <p:cNvSpPr txBox="1"/>
          <p:nvPr/>
        </p:nvSpPr>
        <p:spPr>
          <a:xfrm>
            <a:off x="2532647" y="5453035"/>
            <a:ext cx="4809827" cy="514350"/>
          </a:xfrm>
          <a:prstGeom prst="rect">
            <a:avLst/>
          </a:prstGeom>
        </p:spPr>
        <p:txBody>
          <a:bodyPr lIns="0" tIns="0" rIns="0" bIns="0" rtlCol="0" anchor="t">
            <a:spAutoFit/>
          </a:bodyPr>
          <a:lstStyle/>
          <a:p>
            <a:pPr algn="ctr">
              <a:lnSpc>
                <a:spcPts val="4200"/>
              </a:lnSpc>
              <a:spcBef>
                <a:spcPct val="0"/>
              </a:spcBef>
            </a:pPr>
            <a:r>
              <a:rPr lang="en-US" sz="3000" b="1" i="1">
                <a:solidFill>
                  <a:srgbClr val="4E6AFF"/>
                </a:solidFill>
                <a:latin typeface="Literata Bold Italics"/>
                <a:ea typeface="Literata Bold Italics"/>
                <a:cs typeface="Literata Bold Italics"/>
                <a:sym typeface="Literata Bold Italics"/>
              </a:rPr>
              <a:t>Biểu đồ lớp (Class Diagram)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611957" y="1669996"/>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261035" y="2428821"/>
            <a:ext cx="13765929" cy="7209906"/>
          </a:xfrm>
          <a:custGeom>
            <a:avLst/>
            <a:gdLst/>
            <a:ahLst/>
            <a:cxnLst/>
            <a:rect l="l" t="t" r="r" b="b"/>
            <a:pathLst>
              <a:path w="13765929" h="7209906">
                <a:moveTo>
                  <a:pt x="0" y="0"/>
                </a:moveTo>
                <a:lnTo>
                  <a:pt x="13765930" y="0"/>
                </a:lnTo>
                <a:lnTo>
                  <a:pt x="13765930" y="7209905"/>
                </a:lnTo>
                <a:lnTo>
                  <a:pt x="0" y="7209905"/>
                </a:lnTo>
                <a:lnTo>
                  <a:pt x="0" y="0"/>
                </a:lnTo>
                <a:close/>
              </a:path>
            </a:pathLst>
          </a:custGeom>
          <a:blipFill>
            <a:blip r:embed="rId2"/>
            <a:stretch>
              <a:fillRect/>
            </a:stretch>
          </a:blipFill>
        </p:spPr>
        <p:txBody>
          <a:bodyPr/>
          <a:lstStyle/>
          <a:p>
            <a:endParaRPr lang="en-US"/>
          </a:p>
        </p:txBody>
      </p:sp>
      <p:sp>
        <p:nvSpPr>
          <p:cNvPr id="18" name="TextBox 18"/>
          <p:cNvSpPr txBox="1"/>
          <p:nvPr/>
        </p:nvSpPr>
        <p:spPr>
          <a:xfrm>
            <a:off x="3039994" y="1301696"/>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PHẦN 3: HIỆN THỰC GIAO DIỆN</a:t>
            </a:r>
          </a:p>
        </p:txBody>
      </p:sp>
      <p:sp>
        <p:nvSpPr>
          <p:cNvPr id="19" name="TextBox 19"/>
          <p:cNvSpPr txBox="1"/>
          <p:nvPr/>
        </p:nvSpPr>
        <p:spPr>
          <a:xfrm>
            <a:off x="1028700" y="1914471"/>
            <a:ext cx="2692152" cy="514350"/>
          </a:xfrm>
          <a:prstGeom prst="rect">
            <a:avLst/>
          </a:prstGeom>
        </p:spPr>
        <p:txBody>
          <a:bodyPr lIns="0" tIns="0" rIns="0" bIns="0" rtlCol="0" anchor="t">
            <a:spAutoFit/>
          </a:bodyPr>
          <a:lstStyle/>
          <a:p>
            <a:pPr algn="ctr">
              <a:lnSpc>
                <a:spcPts val="4200"/>
              </a:lnSpc>
              <a:spcBef>
                <a:spcPct val="0"/>
              </a:spcBef>
            </a:pPr>
            <a:r>
              <a:rPr lang="en-US" sz="3000" b="1" i="1">
                <a:solidFill>
                  <a:srgbClr val="4E6AFF"/>
                </a:solidFill>
                <a:latin typeface="Literata Bold Italics"/>
                <a:ea typeface="Literata Bold Italics"/>
                <a:cs typeface="Literata Bold Italics"/>
                <a:sym typeface="Literata Bold Italics"/>
              </a:rPr>
              <a:t>Giao diện chính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l="-537" r="-537"/>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chính candidates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744" y="-283567"/>
            <a:ext cx="18663487" cy="1061453"/>
            <a:chOff x="0" y="0"/>
            <a:chExt cx="4915486" cy="279560"/>
          </a:xfrm>
        </p:grpSpPr>
        <p:sp>
          <p:nvSpPr>
            <p:cNvPr id="3" name="Freeform 3"/>
            <p:cNvSpPr/>
            <p:nvPr/>
          </p:nvSpPr>
          <p:spPr>
            <a:xfrm>
              <a:off x="0" y="0"/>
              <a:ext cx="4915486" cy="279560"/>
            </a:xfrm>
            <a:custGeom>
              <a:avLst/>
              <a:gdLst/>
              <a:ahLst/>
              <a:cxnLst/>
              <a:rect l="l" t="t" r="r" b="b"/>
              <a:pathLst>
                <a:path w="4915486" h="279560">
                  <a:moveTo>
                    <a:pt x="0" y="0"/>
                  </a:moveTo>
                  <a:lnTo>
                    <a:pt x="4915486" y="0"/>
                  </a:lnTo>
                  <a:lnTo>
                    <a:pt x="4915486" y="279560"/>
                  </a:lnTo>
                  <a:lnTo>
                    <a:pt x="0" y="279560"/>
                  </a:lnTo>
                  <a:close/>
                </a:path>
              </a:pathLst>
            </a:custGeom>
            <a:solidFill>
              <a:srgbClr val="4E6AFF"/>
            </a:solidFill>
          </p:spPr>
          <p:txBody>
            <a:bodyPr/>
            <a:lstStyle/>
            <a:p>
              <a:endParaRPr lang="en-US"/>
            </a:p>
          </p:txBody>
        </p:sp>
        <p:sp>
          <p:nvSpPr>
            <p:cNvPr id="4" name="TextBox 4"/>
            <p:cNvSpPr txBox="1"/>
            <p:nvPr/>
          </p:nvSpPr>
          <p:spPr>
            <a:xfrm>
              <a:off x="0" y="-38100"/>
              <a:ext cx="4915486" cy="31766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53230" y="247159"/>
            <a:ext cx="297045" cy="2970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507742" y="247159"/>
            <a:ext cx="297045" cy="2970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962255" y="247159"/>
            <a:ext cx="297045" cy="2970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25117" y="1330325"/>
            <a:ext cx="385661" cy="3856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10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74195" y="2089150"/>
            <a:ext cx="13765929" cy="7209906"/>
          </a:xfrm>
          <a:custGeom>
            <a:avLst/>
            <a:gdLst/>
            <a:ahLst/>
            <a:cxnLst/>
            <a:rect l="l" t="t" r="r" b="b"/>
            <a:pathLst>
              <a:path w="13765929" h="7209906">
                <a:moveTo>
                  <a:pt x="0" y="0"/>
                </a:moveTo>
                <a:lnTo>
                  <a:pt x="13765929" y="0"/>
                </a:lnTo>
                <a:lnTo>
                  <a:pt x="13765929" y="7209906"/>
                </a:lnTo>
                <a:lnTo>
                  <a:pt x="0" y="7209906"/>
                </a:lnTo>
                <a:lnTo>
                  <a:pt x="0" y="0"/>
                </a:lnTo>
                <a:close/>
              </a:path>
            </a:pathLst>
          </a:custGeom>
          <a:blipFill>
            <a:blip r:embed="rId2"/>
            <a:stretch>
              <a:fillRect t="-509" b="-509"/>
            </a:stretch>
          </a:blipFill>
        </p:spPr>
        <p:txBody>
          <a:bodyPr/>
          <a:lstStyle/>
          <a:p>
            <a:endParaRPr lang="en-US"/>
          </a:p>
        </p:txBody>
      </p:sp>
      <p:sp>
        <p:nvSpPr>
          <p:cNvPr id="18" name="TextBox 18"/>
          <p:cNvSpPr txBox="1"/>
          <p:nvPr/>
        </p:nvSpPr>
        <p:spPr>
          <a:xfrm>
            <a:off x="3153153" y="962025"/>
            <a:ext cx="12208013" cy="669925"/>
          </a:xfrm>
          <a:prstGeom prst="rect">
            <a:avLst/>
          </a:prstGeom>
        </p:spPr>
        <p:txBody>
          <a:bodyPr lIns="0" tIns="0" rIns="0" bIns="0" rtlCol="0" anchor="t">
            <a:spAutoFit/>
          </a:bodyPr>
          <a:lstStyle/>
          <a:p>
            <a:pPr marL="0" lvl="0" indent="0" algn="ctr">
              <a:lnSpc>
                <a:spcPts val="5599"/>
              </a:lnSpc>
            </a:pPr>
            <a:r>
              <a:rPr lang="en-US" sz="3999" b="1">
                <a:solidFill>
                  <a:srgbClr val="4E6AFF"/>
                </a:solidFill>
                <a:latin typeface="Literata Bold"/>
                <a:ea typeface="Literata Bold"/>
                <a:cs typeface="Literata Bold"/>
                <a:sym typeface="Literata Bold"/>
              </a:rPr>
              <a:t>Giao diện chính candidates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648</Words>
  <Application>Microsoft Office PowerPoint</Application>
  <PresentationFormat>Custom</PresentationFormat>
  <Paragraphs>78</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Literata Bold Italics</vt:lpstr>
      <vt:lpstr>Literata Bold</vt:lpstr>
      <vt:lpstr>Literata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21036541_</dc:title>
  <cp:lastModifiedBy>Huỳnh Hoàng Phúc</cp:lastModifiedBy>
  <cp:revision>2</cp:revision>
  <dcterms:created xsi:type="dcterms:W3CDTF">2006-08-16T00:00:00Z</dcterms:created>
  <dcterms:modified xsi:type="dcterms:W3CDTF">2024-12-14T09:11:04Z</dcterms:modified>
  <dc:identifier>DAGZQO2KCTc</dc:identifier>
</cp:coreProperties>
</file>